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304" r:id="rId2"/>
    <p:sldId id="318" r:id="rId3"/>
    <p:sldId id="346" r:id="rId4"/>
    <p:sldId id="305" r:id="rId5"/>
    <p:sldId id="306" r:id="rId6"/>
    <p:sldId id="323" r:id="rId7"/>
    <p:sldId id="311" r:id="rId8"/>
    <p:sldId id="340" r:id="rId9"/>
    <p:sldId id="343" r:id="rId10"/>
    <p:sldId id="315" r:id="rId11"/>
    <p:sldId id="314" r:id="rId12"/>
    <p:sldId id="324" r:id="rId13"/>
    <p:sldId id="344" r:id="rId14"/>
    <p:sldId id="345" r:id="rId15"/>
    <p:sldId id="319" r:id="rId16"/>
    <p:sldId id="329" r:id="rId17"/>
    <p:sldId id="347" r:id="rId18"/>
    <p:sldId id="336" r:id="rId19"/>
    <p:sldId id="321" r:id="rId20"/>
    <p:sldId id="322" r:id="rId21"/>
    <p:sldId id="325" r:id="rId22"/>
    <p:sldId id="312" r:id="rId23"/>
    <p:sldId id="328" r:id="rId24"/>
    <p:sldId id="337" r:id="rId25"/>
    <p:sldId id="333" r:id="rId26"/>
    <p:sldId id="326" r:id="rId27"/>
    <p:sldId id="339" r:id="rId28"/>
    <p:sldId id="308" r:id="rId29"/>
    <p:sldId id="338" r:id="rId30"/>
    <p:sldId id="310" r:id="rId31"/>
    <p:sldId id="332" r:id="rId32"/>
    <p:sldId id="342" r:id="rId33"/>
    <p:sldId id="331" r:id="rId34"/>
    <p:sldId id="330" r:id="rId35"/>
    <p:sldId id="313" r:id="rId36"/>
    <p:sldId id="317" r:id="rId37"/>
    <p:sldId id="341" r:id="rId38"/>
    <p:sldId id="290" r:id="rId39"/>
  </p:sldIdLst>
  <p:sldSz cx="9144000" cy="6858000" type="screen4x3"/>
  <p:notesSz cx="7099300" cy="102235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565656"/>
    <a:srgbClr val="4F4F4F"/>
    <a:srgbClr val="CCE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74185" autoAdjust="0"/>
  </p:normalViewPr>
  <p:slideViewPr>
    <p:cSldViewPr>
      <p:cViewPr varScale="1">
        <p:scale>
          <a:sx n="80" d="100"/>
          <a:sy n="80" d="100"/>
        </p:scale>
        <p:origin x="-204" y="-96"/>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0"/>
    </p:cViewPr>
  </p:sorterViewPr>
  <p:notesViewPr>
    <p:cSldViewPr>
      <p:cViewPr varScale="1">
        <p:scale>
          <a:sx n="64" d="100"/>
          <a:sy n="64" d="100"/>
        </p:scale>
        <p:origin x="-2772" y="-114"/>
      </p:cViewPr>
      <p:guideLst>
        <p:guide orient="horz" pos="3220"/>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B0128-2582-4CCB-8BCA-D5E53028261E}" type="doc">
      <dgm:prSet loTypeId="urn:microsoft.com/office/officeart/2005/8/layout/hProcess9" loCatId="process" qsTypeId="urn:microsoft.com/office/officeart/2005/8/quickstyle/simple1" qsCatId="simple" csTypeId="urn:microsoft.com/office/officeart/2005/8/colors/colorful4" csCatId="colorful" phldr="1"/>
      <dgm:spPr/>
    </dgm:pt>
    <dgm:pt modelId="{E9A43A43-2F6E-49E9-A1CB-9AFD46B9F86C}">
      <dgm:prSet phldrT="[Text]"/>
      <dgm:spPr/>
      <dgm:t>
        <a:bodyPr/>
        <a:lstStyle/>
        <a:p>
          <a:r>
            <a:rPr lang="en-US" b="1" smtClean="0">
              <a:effectLst>
                <a:outerShdw blurRad="38100" dist="38100" dir="2700000" algn="tl">
                  <a:srgbClr val="000000">
                    <a:alpha val="43137"/>
                  </a:srgbClr>
                </a:outerShdw>
              </a:effectLst>
            </a:rPr>
            <a:t>Giảng viên</a:t>
          </a:r>
          <a:endParaRPr lang="en-US" b="1" dirty="0">
            <a:effectLst>
              <a:outerShdw blurRad="38100" dist="38100" dir="2700000" algn="tl">
                <a:srgbClr val="000000">
                  <a:alpha val="43137"/>
                </a:srgbClr>
              </a:outerShdw>
            </a:effectLst>
          </a:endParaRPr>
        </a:p>
      </dgm:t>
    </dgm:pt>
    <dgm:pt modelId="{95E1D723-EC3B-41E7-A67A-95B9AE0651E9}" type="parTrans" cxnId="{12324C04-A540-4234-9DE8-9CBD9F49C651}">
      <dgm:prSet/>
      <dgm:spPr/>
      <dgm:t>
        <a:bodyPr/>
        <a:lstStyle/>
        <a:p>
          <a:endParaRPr lang="en-US"/>
        </a:p>
      </dgm:t>
    </dgm:pt>
    <dgm:pt modelId="{CE94DF6E-B0C7-4424-9C62-00661FDA4DB7}" type="sibTrans" cxnId="{12324C04-A540-4234-9DE8-9CBD9F49C651}">
      <dgm:prSet/>
      <dgm:spPr/>
      <dgm:t>
        <a:bodyPr/>
        <a:lstStyle/>
        <a:p>
          <a:endParaRPr lang="en-US"/>
        </a:p>
      </dgm:t>
    </dgm:pt>
    <dgm:pt modelId="{E461510A-53F7-4728-B276-BA80DA3D9711}">
      <dgm:prSet phldrT="[Text]"/>
      <dgm:spPr/>
      <dgm:t>
        <a:bodyPr/>
        <a:lstStyle/>
        <a:p>
          <a:r>
            <a:rPr lang="en-US" b="1" smtClean="0">
              <a:effectLst>
                <a:outerShdw blurRad="38100" dist="38100" dir="2700000" algn="tl">
                  <a:srgbClr val="000000">
                    <a:alpha val="43137"/>
                  </a:srgbClr>
                </a:outerShdw>
              </a:effectLst>
            </a:rPr>
            <a:t>Lãnh đạo</a:t>
          </a:r>
          <a:endParaRPr lang="en-US" b="1" dirty="0">
            <a:effectLst>
              <a:outerShdw blurRad="38100" dist="38100" dir="2700000" algn="tl">
                <a:srgbClr val="000000">
                  <a:alpha val="43137"/>
                </a:srgbClr>
              </a:outerShdw>
            </a:effectLst>
          </a:endParaRPr>
        </a:p>
      </dgm:t>
    </dgm:pt>
    <dgm:pt modelId="{3FDBE84B-FED7-4E43-A5D1-C6E58EAEF91F}" type="parTrans" cxnId="{C6FDFA50-EB3F-4ED1-8964-C40D69B88AF5}">
      <dgm:prSet/>
      <dgm:spPr/>
      <dgm:t>
        <a:bodyPr/>
        <a:lstStyle/>
        <a:p>
          <a:endParaRPr lang="en-US"/>
        </a:p>
      </dgm:t>
    </dgm:pt>
    <dgm:pt modelId="{03973845-E351-49A0-B0DA-B95EA0AA36A5}" type="sibTrans" cxnId="{C6FDFA50-EB3F-4ED1-8964-C40D69B88AF5}">
      <dgm:prSet/>
      <dgm:spPr/>
      <dgm:t>
        <a:bodyPr/>
        <a:lstStyle/>
        <a:p>
          <a:endParaRPr lang="en-US"/>
        </a:p>
      </dgm:t>
    </dgm:pt>
    <dgm:pt modelId="{A0CE20E9-0422-4987-91C0-B4FB2D374124}">
      <dgm:prSet phldrT="[Text]"/>
      <dgm:spPr/>
      <dgm:t>
        <a:bodyPr/>
        <a:lstStyle/>
        <a:p>
          <a:r>
            <a:rPr lang="en-US" b="1" smtClean="0">
              <a:effectLst>
                <a:outerShdw blurRad="38100" dist="38100" dir="2700000" algn="tl">
                  <a:srgbClr val="000000">
                    <a:alpha val="43137"/>
                  </a:srgbClr>
                </a:outerShdw>
              </a:effectLst>
            </a:rPr>
            <a:t>Lãnh đạo hệ thống</a:t>
          </a:r>
          <a:endParaRPr lang="en-US" b="1" dirty="0">
            <a:effectLst>
              <a:outerShdw blurRad="38100" dist="38100" dir="2700000" algn="tl">
                <a:srgbClr val="000000">
                  <a:alpha val="43137"/>
                </a:srgbClr>
              </a:outerShdw>
            </a:effectLst>
          </a:endParaRPr>
        </a:p>
      </dgm:t>
    </dgm:pt>
    <dgm:pt modelId="{31E0A5F8-05EC-4991-8E8F-B8F0CC661119}" type="parTrans" cxnId="{18D1EE0F-D008-4878-AC25-222D91650259}">
      <dgm:prSet/>
      <dgm:spPr/>
      <dgm:t>
        <a:bodyPr/>
        <a:lstStyle/>
        <a:p>
          <a:endParaRPr lang="en-US"/>
        </a:p>
      </dgm:t>
    </dgm:pt>
    <dgm:pt modelId="{CD8CADCD-2CF8-4B0B-829B-23C3365FC40D}" type="sibTrans" cxnId="{18D1EE0F-D008-4878-AC25-222D91650259}">
      <dgm:prSet/>
      <dgm:spPr/>
      <dgm:t>
        <a:bodyPr/>
        <a:lstStyle/>
        <a:p>
          <a:endParaRPr lang="en-US"/>
        </a:p>
      </dgm:t>
    </dgm:pt>
    <dgm:pt modelId="{92AB784B-555B-4A6E-972C-77D9D8C6CF86}" type="pres">
      <dgm:prSet presAssocID="{93EB0128-2582-4CCB-8BCA-D5E53028261E}" presName="CompostProcess" presStyleCnt="0">
        <dgm:presLayoutVars>
          <dgm:dir/>
          <dgm:resizeHandles val="exact"/>
        </dgm:presLayoutVars>
      </dgm:prSet>
      <dgm:spPr/>
    </dgm:pt>
    <dgm:pt modelId="{B1D5330E-3DD2-48DA-AE69-316A7DF573E1}" type="pres">
      <dgm:prSet presAssocID="{93EB0128-2582-4CCB-8BCA-D5E53028261E}" presName="arrow" presStyleLbl="bgShp" presStyleIdx="0" presStyleCnt="1"/>
      <dgm:spPr/>
    </dgm:pt>
    <dgm:pt modelId="{BE53CF41-7940-4083-997E-831151B56520}" type="pres">
      <dgm:prSet presAssocID="{93EB0128-2582-4CCB-8BCA-D5E53028261E}" presName="linearProcess" presStyleCnt="0"/>
      <dgm:spPr/>
    </dgm:pt>
    <dgm:pt modelId="{132976C6-F330-4435-AFB0-E232F4C5A5FA}" type="pres">
      <dgm:prSet presAssocID="{E9A43A43-2F6E-49E9-A1CB-9AFD46B9F86C}" presName="textNode" presStyleLbl="node1" presStyleIdx="0" presStyleCnt="3">
        <dgm:presLayoutVars>
          <dgm:bulletEnabled val="1"/>
        </dgm:presLayoutVars>
      </dgm:prSet>
      <dgm:spPr/>
      <dgm:t>
        <a:bodyPr/>
        <a:lstStyle/>
        <a:p>
          <a:endParaRPr lang="en-US"/>
        </a:p>
      </dgm:t>
    </dgm:pt>
    <dgm:pt modelId="{48430973-51AF-4200-A9B3-D888B00F6966}" type="pres">
      <dgm:prSet presAssocID="{CE94DF6E-B0C7-4424-9C62-00661FDA4DB7}" presName="sibTrans" presStyleCnt="0"/>
      <dgm:spPr/>
    </dgm:pt>
    <dgm:pt modelId="{FA01814F-CA6D-4127-BF98-E6CBC815BC68}" type="pres">
      <dgm:prSet presAssocID="{E461510A-53F7-4728-B276-BA80DA3D9711}" presName="textNode" presStyleLbl="node1" presStyleIdx="1" presStyleCnt="3">
        <dgm:presLayoutVars>
          <dgm:bulletEnabled val="1"/>
        </dgm:presLayoutVars>
      </dgm:prSet>
      <dgm:spPr/>
      <dgm:t>
        <a:bodyPr/>
        <a:lstStyle/>
        <a:p>
          <a:endParaRPr lang="en-US"/>
        </a:p>
      </dgm:t>
    </dgm:pt>
    <dgm:pt modelId="{43CCC7D8-A9AD-45A0-8B37-ACE3C7DC837A}" type="pres">
      <dgm:prSet presAssocID="{03973845-E351-49A0-B0DA-B95EA0AA36A5}" presName="sibTrans" presStyleCnt="0"/>
      <dgm:spPr/>
    </dgm:pt>
    <dgm:pt modelId="{73EE1AA0-A226-4E94-BA35-265297FC3E92}" type="pres">
      <dgm:prSet presAssocID="{A0CE20E9-0422-4987-91C0-B4FB2D374124}" presName="textNode" presStyleLbl="node1" presStyleIdx="2" presStyleCnt="3">
        <dgm:presLayoutVars>
          <dgm:bulletEnabled val="1"/>
        </dgm:presLayoutVars>
      </dgm:prSet>
      <dgm:spPr/>
      <dgm:t>
        <a:bodyPr/>
        <a:lstStyle/>
        <a:p>
          <a:endParaRPr lang="en-US"/>
        </a:p>
      </dgm:t>
    </dgm:pt>
  </dgm:ptLst>
  <dgm:cxnLst>
    <dgm:cxn modelId="{69108617-E399-4333-B674-14A08169AD01}" type="presOf" srcId="{A0CE20E9-0422-4987-91C0-B4FB2D374124}" destId="{73EE1AA0-A226-4E94-BA35-265297FC3E92}" srcOrd="0" destOrd="0" presId="urn:microsoft.com/office/officeart/2005/8/layout/hProcess9"/>
    <dgm:cxn modelId="{34CBCEA3-C36F-413B-BD44-C304067C0FB1}" type="presOf" srcId="{93EB0128-2582-4CCB-8BCA-D5E53028261E}" destId="{92AB784B-555B-4A6E-972C-77D9D8C6CF86}" srcOrd="0" destOrd="0" presId="urn:microsoft.com/office/officeart/2005/8/layout/hProcess9"/>
    <dgm:cxn modelId="{C6FDFA50-EB3F-4ED1-8964-C40D69B88AF5}" srcId="{93EB0128-2582-4CCB-8BCA-D5E53028261E}" destId="{E461510A-53F7-4728-B276-BA80DA3D9711}" srcOrd="1" destOrd="0" parTransId="{3FDBE84B-FED7-4E43-A5D1-C6E58EAEF91F}" sibTransId="{03973845-E351-49A0-B0DA-B95EA0AA36A5}"/>
    <dgm:cxn modelId="{18D1EE0F-D008-4878-AC25-222D91650259}" srcId="{93EB0128-2582-4CCB-8BCA-D5E53028261E}" destId="{A0CE20E9-0422-4987-91C0-B4FB2D374124}" srcOrd="2" destOrd="0" parTransId="{31E0A5F8-05EC-4991-8E8F-B8F0CC661119}" sibTransId="{CD8CADCD-2CF8-4B0B-829B-23C3365FC40D}"/>
    <dgm:cxn modelId="{12324C04-A540-4234-9DE8-9CBD9F49C651}" srcId="{93EB0128-2582-4CCB-8BCA-D5E53028261E}" destId="{E9A43A43-2F6E-49E9-A1CB-9AFD46B9F86C}" srcOrd="0" destOrd="0" parTransId="{95E1D723-EC3B-41E7-A67A-95B9AE0651E9}" sibTransId="{CE94DF6E-B0C7-4424-9C62-00661FDA4DB7}"/>
    <dgm:cxn modelId="{896522EA-3F10-492D-89E0-1E8238093C9E}" type="presOf" srcId="{E9A43A43-2F6E-49E9-A1CB-9AFD46B9F86C}" destId="{132976C6-F330-4435-AFB0-E232F4C5A5FA}" srcOrd="0" destOrd="0" presId="urn:microsoft.com/office/officeart/2005/8/layout/hProcess9"/>
    <dgm:cxn modelId="{E7F6F621-606A-4CEE-8E78-FFB1CD196103}" type="presOf" srcId="{E461510A-53F7-4728-B276-BA80DA3D9711}" destId="{FA01814F-CA6D-4127-BF98-E6CBC815BC68}" srcOrd="0" destOrd="0" presId="urn:microsoft.com/office/officeart/2005/8/layout/hProcess9"/>
    <dgm:cxn modelId="{014F1264-BC4C-45AB-9FB2-00475D1B83A8}" type="presParOf" srcId="{92AB784B-555B-4A6E-972C-77D9D8C6CF86}" destId="{B1D5330E-3DD2-48DA-AE69-316A7DF573E1}" srcOrd="0" destOrd="0" presId="urn:microsoft.com/office/officeart/2005/8/layout/hProcess9"/>
    <dgm:cxn modelId="{B1D59135-58C9-472D-88EB-58FF3FC504CC}" type="presParOf" srcId="{92AB784B-555B-4A6E-972C-77D9D8C6CF86}" destId="{BE53CF41-7940-4083-997E-831151B56520}" srcOrd="1" destOrd="0" presId="urn:microsoft.com/office/officeart/2005/8/layout/hProcess9"/>
    <dgm:cxn modelId="{46148422-935B-4459-9B97-43204ADBB6AB}" type="presParOf" srcId="{BE53CF41-7940-4083-997E-831151B56520}" destId="{132976C6-F330-4435-AFB0-E232F4C5A5FA}" srcOrd="0" destOrd="0" presId="urn:microsoft.com/office/officeart/2005/8/layout/hProcess9"/>
    <dgm:cxn modelId="{EA08DB16-73E3-4446-900B-2A0B682D600F}" type="presParOf" srcId="{BE53CF41-7940-4083-997E-831151B56520}" destId="{48430973-51AF-4200-A9B3-D888B00F6966}" srcOrd="1" destOrd="0" presId="urn:microsoft.com/office/officeart/2005/8/layout/hProcess9"/>
    <dgm:cxn modelId="{1089C975-F40F-4FE1-B168-5E2FF5DC4D96}" type="presParOf" srcId="{BE53CF41-7940-4083-997E-831151B56520}" destId="{FA01814F-CA6D-4127-BF98-E6CBC815BC68}" srcOrd="2" destOrd="0" presId="urn:microsoft.com/office/officeart/2005/8/layout/hProcess9"/>
    <dgm:cxn modelId="{40BCE2D7-83A5-4310-9025-7303DB321C60}" type="presParOf" srcId="{BE53CF41-7940-4083-997E-831151B56520}" destId="{43CCC7D8-A9AD-45A0-8B37-ACE3C7DC837A}" srcOrd="3" destOrd="0" presId="urn:microsoft.com/office/officeart/2005/8/layout/hProcess9"/>
    <dgm:cxn modelId="{46A1DE54-35BC-459D-B3D4-03C5B13250C2}" type="presParOf" srcId="{BE53CF41-7940-4083-997E-831151B56520}" destId="{73EE1AA0-A226-4E94-BA35-265297FC3E92}"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5330E-3DD2-48DA-AE69-316A7DF573E1}">
      <dsp:nvSpPr>
        <dsp:cNvPr id="0" name=""/>
        <dsp:cNvSpPr/>
      </dsp:nvSpPr>
      <dsp:spPr>
        <a:xfrm>
          <a:off x="400049" y="0"/>
          <a:ext cx="4533900" cy="32512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976C6-F330-4435-AFB0-E232F4C5A5FA}">
      <dsp:nvSpPr>
        <dsp:cNvPr id="0" name=""/>
        <dsp:cNvSpPr/>
      </dsp:nvSpPr>
      <dsp:spPr>
        <a:xfrm>
          <a:off x="5729" y="975360"/>
          <a:ext cx="1716881" cy="1300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effectLst>
                <a:outerShdw blurRad="38100" dist="38100" dir="2700000" algn="tl">
                  <a:srgbClr val="000000">
                    <a:alpha val="43137"/>
                  </a:srgbClr>
                </a:outerShdw>
              </a:effectLst>
            </a:rPr>
            <a:t>Giảng viên</a:t>
          </a:r>
          <a:endParaRPr lang="en-US" sz="2700" b="1" kern="1200" dirty="0">
            <a:effectLst>
              <a:outerShdw blurRad="38100" dist="38100" dir="2700000" algn="tl">
                <a:srgbClr val="000000">
                  <a:alpha val="43137"/>
                </a:srgbClr>
              </a:outerShdw>
            </a:effectLst>
          </a:endParaRPr>
        </a:p>
      </dsp:txBody>
      <dsp:txXfrm>
        <a:off x="5729" y="975360"/>
        <a:ext cx="1716881" cy="1300480"/>
      </dsp:txXfrm>
    </dsp:sp>
    <dsp:sp modelId="{FA01814F-CA6D-4127-BF98-E6CBC815BC68}">
      <dsp:nvSpPr>
        <dsp:cNvPr id="0" name=""/>
        <dsp:cNvSpPr/>
      </dsp:nvSpPr>
      <dsp:spPr>
        <a:xfrm>
          <a:off x="1808559" y="975360"/>
          <a:ext cx="1716881" cy="13004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effectLst>
                <a:outerShdw blurRad="38100" dist="38100" dir="2700000" algn="tl">
                  <a:srgbClr val="000000">
                    <a:alpha val="43137"/>
                  </a:srgbClr>
                </a:outerShdw>
              </a:effectLst>
            </a:rPr>
            <a:t>Lãnh đạo</a:t>
          </a:r>
          <a:endParaRPr lang="en-US" sz="2700" b="1" kern="1200" dirty="0">
            <a:effectLst>
              <a:outerShdw blurRad="38100" dist="38100" dir="2700000" algn="tl">
                <a:srgbClr val="000000">
                  <a:alpha val="43137"/>
                </a:srgbClr>
              </a:outerShdw>
            </a:effectLst>
          </a:endParaRPr>
        </a:p>
      </dsp:txBody>
      <dsp:txXfrm>
        <a:off x="1808559" y="975360"/>
        <a:ext cx="1716881" cy="1300480"/>
      </dsp:txXfrm>
    </dsp:sp>
    <dsp:sp modelId="{73EE1AA0-A226-4E94-BA35-265297FC3E92}">
      <dsp:nvSpPr>
        <dsp:cNvPr id="0" name=""/>
        <dsp:cNvSpPr/>
      </dsp:nvSpPr>
      <dsp:spPr>
        <a:xfrm>
          <a:off x="3611388" y="975360"/>
          <a:ext cx="1716881" cy="13004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effectLst>
                <a:outerShdw blurRad="38100" dist="38100" dir="2700000" algn="tl">
                  <a:srgbClr val="000000">
                    <a:alpha val="43137"/>
                  </a:srgbClr>
                </a:outerShdw>
              </a:effectLst>
            </a:rPr>
            <a:t>Lãnh đạo hệ thống</a:t>
          </a:r>
          <a:endParaRPr lang="en-US" sz="2700" b="1" kern="1200" dirty="0">
            <a:effectLst>
              <a:outerShdw blurRad="38100" dist="38100" dir="2700000" algn="tl">
                <a:srgbClr val="000000">
                  <a:alpha val="43137"/>
                </a:srgbClr>
              </a:outerShdw>
            </a:effectLst>
          </a:endParaRPr>
        </a:p>
      </dsp:txBody>
      <dsp:txXfrm>
        <a:off x="3611388" y="975360"/>
        <a:ext cx="1716881" cy="13004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4111" y="243417"/>
            <a:ext cx="2955721" cy="511175"/>
          </a:xfrm>
          <a:prstGeom prst="rect">
            <a:avLst/>
          </a:prstGeom>
        </p:spPr>
        <p:txBody>
          <a:bodyPr vert="horz" lIns="96661" tIns="48331" rIns="96661" bIns="48331" rtlCol="0"/>
          <a:lstStyle>
            <a:lvl1pPr algn="l">
              <a:defRPr sz="1300"/>
            </a:lvl1pPr>
          </a:lstStyle>
          <a:p>
            <a:pPr algn="ctr"/>
            <a:r>
              <a:rPr lang="en-US" b="1" dirty="0" smtClean="0">
                <a:latin typeface="Maiandra GD" pitchFamily="34" charset="0"/>
              </a:rPr>
              <a:t>Riding the Tiger of Higher Education Reform in East Asia</a:t>
            </a:r>
            <a:endParaRPr lang="en-US" b="1" dirty="0">
              <a:latin typeface="Maiandra GD" pitchFamily="34" charset="0"/>
            </a:endParaRPr>
          </a:p>
        </p:txBody>
      </p:sp>
      <p:sp>
        <p:nvSpPr>
          <p:cNvPr id="4" name="Footer Placeholder 3"/>
          <p:cNvSpPr>
            <a:spLocks noGrp="1"/>
          </p:cNvSpPr>
          <p:nvPr>
            <p:ph type="ftr" sz="quarter" idx="2"/>
          </p:nvPr>
        </p:nvSpPr>
        <p:spPr>
          <a:xfrm>
            <a:off x="473287" y="9468908"/>
            <a:ext cx="4185629" cy="673453"/>
          </a:xfrm>
          <a:prstGeom prst="rect">
            <a:avLst/>
          </a:prstGeom>
        </p:spPr>
        <p:txBody>
          <a:bodyPr vert="horz" lIns="96661" tIns="48331" rIns="96661" bIns="48331" rtlCol="0" anchor="b"/>
          <a:lstStyle>
            <a:lvl1pPr algn="l">
              <a:defRPr sz="1300"/>
            </a:lvl1pPr>
          </a:lstStyle>
          <a:p>
            <a:r>
              <a:rPr lang="nb-NO" smtClean="0"/>
              <a:t>SEAMEO Conference on Higher Education Leadership      Professor Philip Hallinger ©2012              hallinger@gmail.com</a:t>
            </a:r>
            <a:endParaRPr lang="en-US" dirty="0"/>
          </a:p>
        </p:txBody>
      </p:sp>
      <p:sp>
        <p:nvSpPr>
          <p:cNvPr id="5" name="Slide Number Placeholder 4"/>
          <p:cNvSpPr>
            <a:spLocks noGrp="1"/>
          </p:cNvSpPr>
          <p:nvPr>
            <p:ph type="sldNum" sz="quarter" idx="3"/>
          </p:nvPr>
        </p:nvSpPr>
        <p:spPr>
          <a:xfrm>
            <a:off x="3727133" y="9655528"/>
            <a:ext cx="3076363" cy="511175"/>
          </a:xfrm>
          <a:prstGeom prst="rect">
            <a:avLst/>
          </a:prstGeom>
        </p:spPr>
        <p:txBody>
          <a:bodyPr vert="horz" lIns="96661" tIns="48331" rIns="96661" bIns="48331" rtlCol="0" anchor="b"/>
          <a:lstStyle>
            <a:lvl1pPr algn="r">
              <a:defRPr sz="1300"/>
            </a:lvl1pPr>
          </a:lstStyle>
          <a:p>
            <a:fld id="{61313999-9B1A-4295-BFF1-E93E35251D87}"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6661" tIns="48331" rIns="96661" bIns="48331" rtlCol="0"/>
          <a:lstStyle>
            <a:lvl1pPr algn="l">
              <a:defRPr sz="1300"/>
            </a:lvl1pPr>
          </a:lstStyle>
          <a:p>
            <a:r>
              <a:rPr lang="en-US" smtClean="0"/>
              <a:t>Riding the Tiger of Higher Education Reform in East Asia</a:t>
            </a:r>
            <a:endParaRPr lang="en-US"/>
          </a:p>
        </p:txBody>
      </p:sp>
      <p:sp>
        <p:nvSpPr>
          <p:cNvPr id="3" name="Date Placeholder 2"/>
          <p:cNvSpPr>
            <a:spLocks noGrp="1"/>
          </p:cNvSpPr>
          <p:nvPr>
            <p:ph type="dt" idx="1"/>
          </p:nvPr>
        </p:nvSpPr>
        <p:spPr>
          <a:xfrm>
            <a:off x="4021294" y="0"/>
            <a:ext cx="3076363" cy="511175"/>
          </a:xfrm>
          <a:prstGeom prst="rect">
            <a:avLst/>
          </a:prstGeom>
        </p:spPr>
        <p:txBody>
          <a:bodyPr vert="horz" lIns="96661" tIns="48331" rIns="96661" bIns="48331" rtlCol="0"/>
          <a:lstStyle>
            <a:lvl1pPr algn="r">
              <a:defRPr sz="1300"/>
            </a:lvl1pPr>
          </a:lstStyle>
          <a:p>
            <a:fld id="{E8A36E80-24E5-49A3-B930-E9E96884A5C9}" type="datetimeFigureOut">
              <a:rPr lang="en-US" smtClean="0"/>
              <a:pPr/>
              <a:t>6/27/2012</a:t>
            </a:fld>
            <a:endParaRPr lang="en-US"/>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0551"/>
            <a:ext cx="3076363" cy="511175"/>
          </a:xfrm>
          <a:prstGeom prst="rect">
            <a:avLst/>
          </a:prstGeom>
        </p:spPr>
        <p:txBody>
          <a:bodyPr vert="horz" lIns="96661" tIns="48331" rIns="96661" bIns="48331" rtlCol="0" anchor="b"/>
          <a:lstStyle>
            <a:lvl1pPr algn="l">
              <a:defRPr sz="1300"/>
            </a:lvl1pPr>
          </a:lstStyle>
          <a:p>
            <a:r>
              <a:rPr lang="nb-NO" smtClean="0"/>
              <a:t>SEAMEO Conference on Higher Education Leadership      Professor Philip Hallinger ©2012              hallinger@gmail.com</a:t>
            </a:r>
            <a:endParaRPr lang="en-US"/>
          </a:p>
        </p:txBody>
      </p:sp>
      <p:sp>
        <p:nvSpPr>
          <p:cNvPr id="7" name="Slide Number Placeholder 6"/>
          <p:cNvSpPr>
            <a:spLocks noGrp="1"/>
          </p:cNvSpPr>
          <p:nvPr>
            <p:ph type="sldNum" sz="quarter" idx="5"/>
          </p:nvPr>
        </p:nvSpPr>
        <p:spPr>
          <a:xfrm>
            <a:off x="4021294" y="9710551"/>
            <a:ext cx="3076363" cy="511175"/>
          </a:xfrm>
          <a:prstGeom prst="rect">
            <a:avLst/>
          </a:prstGeom>
        </p:spPr>
        <p:txBody>
          <a:bodyPr vert="horz" lIns="96661" tIns="48331" rIns="96661" bIns="48331" rtlCol="0" anchor="b"/>
          <a:lstStyle>
            <a:lvl1pPr algn="r">
              <a:defRPr sz="1300"/>
            </a:lvl1pPr>
          </a:lstStyle>
          <a:p>
            <a:fld id="{BF581077-AEB2-4B1A-A8C6-65B2B6443037}"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a:buFont typeface="Wingdings" pitchFamily="2" charset="2"/>
              <a:buNone/>
            </a:pPr>
            <a:r>
              <a:rPr lang="en-US" dirty="0" err="1" smtClean="0"/>
              <a:t>Tình</a:t>
            </a:r>
            <a:r>
              <a:rPr lang="en-US" baseline="0" dirty="0" smtClean="0"/>
              <a:t> </a:t>
            </a:r>
            <a:r>
              <a:rPr lang="en-US" baseline="0" dirty="0" err="1" smtClean="0"/>
              <a:t>trạng</a:t>
            </a:r>
            <a:r>
              <a:rPr lang="en-US" baseline="0" dirty="0" smtClean="0"/>
              <a:t> </a:t>
            </a:r>
            <a:r>
              <a:rPr lang="en-US" baseline="0" dirty="0" err="1" smtClean="0"/>
              <a:t>hiện</a:t>
            </a:r>
            <a:r>
              <a:rPr lang="en-US" baseline="0" dirty="0" smtClean="0"/>
              <a:t> nay</a:t>
            </a:r>
            <a:endParaRPr lang="en-US" dirty="0" smtClean="0"/>
          </a:p>
          <a:p>
            <a:pPr>
              <a:buFont typeface="Wingdings" pitchFamily="2" charset="2"/>
              <a:buChar char="§"/>
            </a:pPr>
            <a:r>
              <a:rPr lang="en-US" smtClean="0"/>
              <a:t>Các</a:t>
            </a:r>
            <a:r>
              <a:rPr lang="en-US" baseline="0" smtClean="0"/>
              <a:t> </a:t>
            </a:r>
            <a:r>
              <a:rPr lang="en-US" baseline="0" dirty="0" err="1" smtClean="0"/>
              <a:t>nhà</a:t>
            </a:r>
            <a:r>
              <a:rPr lang="en-US" baseline="0" dirty="0" smtClean="0"/>
              <a:t> </a:t>
            </a:r>
            <a:r>
              <a:rPr lang="en-US" baseline="0" dirty="0" err="1" smtClean="0"/>
              <a:t>lãnh</a:t>
            </a:r>
            <a:r>
              <a:rPr lang="en-US" baseline="0" dirty="0" smtClean="0"/>
              <a:t> </a:t>
            </a:r>
            <a:r>
              <a:rPr lang="en-US" baseline="0" dirty="0" err="1" smtClean="0"/>
              <a:t>đạo</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vị</a:t>
            </a:r>
            <a:r>
              <a:rPr lang="en-US" baseline="0" dirty="0" smtClean="0"/>
              <a:t> </a:t>
            </a:r>
            <a:r>
              <a:rPr lang="en-US" baseline="0" dirty="0" err="1" smtClean="0"/>
              <a:t>trí</a:t>
            </a:r>
            <a:r>
              <a:rPr lang="en-US" baseline="0" dirty="0" smtClean="0"/>
              <a:t> ơ Top 100</a:t>
            </a:r>
            <a:endParaRPr lang="en-US" dirty="0" smtClean="0"/>
          </a:p>
          <a:p>
            <a:endParaRPr lang="en-US" dirty="0" smtClean="0"/>
          </a:p>
          <a:p>
            <a:endParaRPr lang="en-US" dirty="0" smtClean="0"/>
          </a:p>
          <a:p>
            <a:endParaRPr lang="en-US" dirty="0" smtClean="0"/>
          </a:p>
          <a:p>
            <a:r>
              <a:rPr lang="en-US" dirty="0" smtClean="0"/>
              <a:t>Growing competition among universities drove interest in rankings over past decade</a:t>
            </a:r>
          </a:p>
          <a:p>
            <a:r>
              <a:rPr lang="en-US" dirty="0" smtClean="0"/>
              <a:t>Regional government sought to increase the number of top 100 universities</a:t>
            </a:r>
          </a:p>
          <a:p>
            <a:r>
              <a:rPr lang="en-US" dirty="0" smtClean="0"/>
              <a:t>Resulting in new policies:</a:t>
            </a:r>
          </a:p>
          <a:p>
            <a:pPr lvl="1"/>
            <a:r>
              <a:rPr lang="en-US" sz="2400" dirty="0" smtClean="0"/>
              <a:t>RAE</a:t>
            </a:r>
          </a:p>
          <a:p>
            <a:pPr lvl="1"/>
            <a:r>
              <a:rPr lang="en-US" sz="2400" dirty="0" smtClean="0"/>
              <a:t>Reward for performance</a:t>
            </a:r>
          </a:p>
          <a:p>
            <a:pPr lvl="1"/>
            <a:r>
              <a:rPr lang="en-US" sz="2400" dirty="0" smtClean="0"/>
              <a:t>Publication requirements</a:t>
            </a:r>
          </a:p>
          <a:p>
            <a:pPr lvl="1"/>
            <a:r>
              <a:rPr lang="en-US" sz="2400" dirty="0" smtClean="0"/>
              <a:t>Journal list requirements</a:t>
            </a:r>
          </a:p>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12</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15</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16</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18</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19</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2" y="1"/>
            <a:ext cx="3076575" cy="510620"/>
          </a:xfrm>
          <a:prstGeom prst="rect">
            <a:avLst/>
          </a:prstGeom>
          <a:noFill/>
          <a:ln w="9525">
            <a:noFill/>
            <a:miter lim="800000"/>
            <a:headEnd/>
            <a:tailEnd/>
          </a:ln>
        </p:spPr>
        <p:txBody>
          <a:bodyPr lIns="94098" tIns="47047" rIns="94098" bIns="47047"/>
          <a:lstStyle/>
          <a:p>
            <a:pPr defTabSz="941707"/>
            <a:r>
              <a:rPr lang="en-US" sz="1300" dirty="0">
                <a:latin typeface="Times New Roman" pitchFamily="18" charset="0"/>
                <a:cs typeface="Times New Roman" pitchFamily="18" charset="0"/>
              </a:rPr>
              <a:t>Leadership Coaching for Innovation and Performance</a:t>
            </a:r>
          </a:p>
        </p:txBody>
      </p:sp>
      <p:sp>
        <p:nvSpPr>
          <p:cNvPr id="199683" name="Rectangle 6"/>
          <p:cNvSpPr txBox="1">
            <a:spLocks noGrp="1" noChangeArrowheads="1"/>
          </p:cNvSpPr>
          <p:nvPr/>
        </p:nvSpPr>
        <p:spPr bwMode="auto">
          <a:xfrm>
            <a:off x="2" y="9712881"/>
            <a:ext cx="3076575" cy="510620"/>
          </a:xfrm>
          <a:prstGeom prst="rect">
            <a:avLst/>
          </a:prstGeom>
          <a:noFill/>
          <a:ln w="9525">
            <a:noFill/>
            <a:miter lim="800000"/>
            <a:headEnd/>
            <a:tailEnd/>
          </a:ln>
        </p:spPr>
        <p:txBody>
          <a:bodyPr lIns="94098" tIns="47047" rIns="94098" bIns="47047" anchor="b"/>
          <a:lstStyle/>
          <a:p>
            <a:pPr defTabSz="941707"/>
            <a:r>
              <a:rPr lang="en-US" sz="1300" dirty="0">
                <a:latin typeface="Times New Roman" pitchFamily="18" charset="0"/>
                <a:cs typeface="Times New Roman" pitchFamily="18" charset="0"/>
              </a:rPr>
              <a:t>© 2009 Dr. Philip Hallinger</a:t>
            </a:r>
          </a:p>
        </p:txBody>
      </p:sp>
      <p:sp>
        <p:nvSpPr>
          <p:cNvPr id="199684" name="Rectangle 7"/>
          <p:cNvSpPr txBox="1">
            <a:spLocks noGrp="1" noChangeArrowheads="1"/>
          </p:cNvSpPr>
          <p:nvPr/>
        </p:nvSpPr>
        <p:spPr bwMode="auto">
          <a:xfrm>
            <a:off x="4022725" y="9712881"/>
            <a:ext cx="3076575" cy="510620"/>
          </a:xfrm>
          <a:prstGeom prst="rect">
            <a:avLst/>
          </a:prstGeom>
          <a:noFill/>
          <a:ln w="9525">
            <a:noFill/>
            <a:miter lim="800000"/>
            <a:headEnd/>
            <a:tailEnd/>
          </a:ln>
        </p:spPr>
        <p:txBody>
          <a:bodyPr lIns="94098" tIns="47047" rIns="94098" bIns="47047" anchor="b"/>
          <a:lstStyle/>
          <a:p>
            <a:pPr defTabSz="941707"/>
            <a:fld id="{74260E3A-E8F6-4390-93FD-368ADD48551B}" type="slidenum">
              <a:rPr lang="en-US" sz="1300">
                <a:latin typeface="Verdana" pitchFamily="34" charset="0"/>
              </a:rPr>
              <a:pPr defTabSz="941707"/>
              <a:t>2</a:t>
            </a:fld>
            <a:endParaRPr lang="en-US" sz="1300" dirty="0">
              <a:latin typeface="Verdana" pitchFamily="34" charset="0"/>
            </a:endParaRPr>
          </a:p>
        </p:txBody>
      </p:sp>
      <p:sp>
        <p:nvSpPr>
          <p:cNvPr id="199685" name="Rectangle 2"/>
          <p:cNvSpPr>
            <a:spLocks noGrp="1" noRot="1" noChangeAspect="1" noChangeArrowheads="1" noTextEdit="1"/>
          </p:cNvSpPr>
          <p:nvPr>
            <p:ph type="sldImg"/>
          </p:nvPr>
        </p:nvSpPr>
        <p:spPr>
          <a:xfrm>
            <a:off x="995363" y="766763"/>
            <a:ext cx="5110162" cy="3833812"/>
          </a:xfrm>
          <a:ln/>
        </p:spPr>
      </p:sp>
      <p:sp>
        <p:nvSpPr>
          <p:cNvPr id="199686" name="Rectangle 3"/>
          <p:cNvSpPr>
            <a:spLocks noGrp="1" noChangeArrowheads="1"/>
          </p:cNvSpPr>
          <p:nvPr>
            <p:ph type="body" idx="1"/>
          </p:nvPr>
        </p:nvSpPr>
        <p:spPr>
          <a:xfrm>
            <a:off x="709614" y="4855650"/>
            <a:ext cx="5680075" cy="4600336"/>
          </a:xfrm>
          <a:noFill/>
          <a:ln/>
        </p:spPr>
        <p:txBody>
          <a:bodyPr/>
          <a:lstStyle/>
          <a:p>
            <a:pPr eaLnBrk="1" hangingPunct="1"/>
            <a:endParaRPr lang="en-US" sz="1800" dirty="0" smtClean="0">
              <a:cs typeface="Arial" charset="0"/>
            </a:endParaRPr>
          </a:p>
        </p:txBody>
      </p:sp>
      <p:sp>
        <p:nvSpPr>
          <p:cNvPr id="7" name="Header Placeholder 6"/>
          <p:cNvSpPr>
            <a:spLocks noGrp="1"/>
          </p:cNvSpPr>
          <p:nvPr>
            <p:ph type="hdr" sz="quarter" idx="10"/>
          </p:nvPr>
        </p:nvSpPr>
        <p:spPr/>
        <p:txBody>
          <a:bodyPr/>
          <a:lstStyle/>
          <a:p>
            <a:pPr>
              <a:defRPr/>
            </a:pPr>
            <a:r>
              <a:rPr lang="en-US" smtClean="0"/>
              <a:t>Riding the Tiger of Higher Education Reform in East Asia</a:t>
            </a:r>
            <a:endParaRPr lang="en-US"/>
          </a:p>
        </p:txBody>
      </p:sp>
      <p:sp>
        <p:nvSpPr>
          <p:cNvPr id="9" name="Footer Placeholder 8"/>
          <p:cNvSpPr>
            <a:spLocks noGrp="1"/>
          </p:cNvSpPr>
          <p:nvPr>
            <p:ph type="ftr" sz="quarter" idx="11"/>
          </p:nvPr>
        </p:nvSpPr>
        <p:spPr/>
        <p:txBody>
          <a:bodyPr/>
          <a:lstStyle/>
          <a:p>
            <a:pPr>
              <a:defRPr/>
            </a:pPr>
            <a:r>
              <a:rPr lang="nb-NO" smtClean="0"/>
              <a:t>SEAMEO Conference on Higher Education Leadership      Professor Philip Hallinger ©2012              hallinger@gmail.com</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20</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 </a:t>
            </a:r>
            <a:endParaRPr lang="en-US" baseline="0" dirty="0" smtClean="0"/>
          </a:p>
          <a:p>
            <a:pPr>
              <a:buFont typeface="Wingdings" pitchFamily="2" charset="2"/>
              <a:buNone/>
            </a:pPr>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21</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Các</a:t>
            </a:r>
            <a:r>
              <a:rPr lang="en-US" baseline="0" dirty="0" smtClean="0"/>
              <a:t> </a:t>
            </a:r>
            <a:r>
              <a:rPr lang="en-US" baseline="0" err="1" smtClean="0"/>
              <a:t>giáo</a:t>
            </a:r>
            <a:r>
              <a:rPr lang="en-US" baseline="0" smtClean="0"/>
              <a:t> sư</a:t>
            </a:r>
            <a:endParaRPr lang="en-US" baseline="0" dirty="0" smtClean="0"/>
          </a:p>
        </p:txBody>
      </p:sp>
      <p:sp>
        <p:nvSpPr>
          <p:cNvPr id="4" name="Slide Number Placeholder 3"/>
          <p:cNvSpPr>
            <a:spLocks noGrp="1"/>
          </p:cNvSpPr>
          <p:nvPr>
            <p:ph type="sldNum" sz="quarter" idx="10"/>
          </p:nvPr>
        </p:nvSpPr>
        <p:spPr/>
        <p:txBody>
          <a:bodyPr/>
          <a:lstStyle/>
          <a:p>
            <a:fld id="{5A6F9299-E869-49EF-8BBD-901225802420}" type="slidenum">
              <a:rPr lang="en-US" smtClean="0"/>
              <a:pPr/>
              <a:t>22</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a:buFont typeface="Wingdings" pitchFamily="2" charset="2"/>
              <a:buChar char="§"/>
            </a:pPr>
            <a:r>
              <a:rPr lang="en-US" smtClean="0"/>
              <a:t> </a:t>
            </a:r>
            <a:endParaRPr lang="en-AU" dirty="0" smtClean="0"/>
          </a:p>
          <a:p>
            <a:pPr>
              <a:buFont typeface="Wingdings" pitchFamily="2" charset="2"/>
              <a:buChar char="§"/>
            </a:pPr>
            <a:r>
              <a:rPr lang="en-AU" baseline="0" smtClean="0"/>
              <a:t> </a:t>
            </a:r>
            <a:endParaRPr lang="en-AU" dirty="0" smtClean="0"/>
          </a:p>
          <a:p>
            <a:pPr>
              <a:buFont typeface="Wingdings" pitchFamily="2" charset="2"/>
              <a:buChar char="§"/>
            </a:pPr>
            <a:r>
              <a:rPr lang="en-AU" baseline="0" smtClean="0"/>
              <a:t> </a:t>
            </a:r>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23</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AU" baseline="0" smtClean="0"/>
              <a:t> </a:t>
            </a:r>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26</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6F9299-E869-49EF-8BBD-901225802420}" type="slidenum">
              <a:rPr lang="en-US" smtClean="0"/>
              <a:pPr/>
              <a:t>27</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baseline="0" smtClean="0"/>
              <a:t> </a:t>
            </a:r>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28</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6F9299-E869-49EF-8BBD-901225802420}" type="slidenum">
              <a:rPr lang="en-US" smtClean="0"/>
              <a:pPr/>
              <a:t>30</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31</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33</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34</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mtClean="0"/>
              <a:t>"</a:t>
            </a:r>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35</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6F9299-E869-49EF-8BBD-901225802420}" type="slidenum">
              <a:rPr lang="en-US" smtClean="0"/>
              <a:pPr/>
              <a:t>36</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a:buFont typeface="Wingdings" pitchFamily="2" charset="2"/>
              <a:buChar char="§"/>
            </a:pPr>
            <a:r>
              <a:rPr lang="en-US" baseline="0" dirty="0" smtClean="0"/>
              <a:t> </a:t>
            </a:r>
            <a:r>
              <a:rPr lang="vi-VN" dirty="0" smtClean="0"/>
              <a:t>Bất kỳ </a:t>
            </a:r>
            <a:r>
              <a:rPr lang="en-US" dirty="0" smtClean="0"/>
              <a:t>phương</a:t>
            </a:r>
            <a:r>
              <a:rPr lang="en-US" baseline="0" dirty="0" smtClean="0"/>
              <a:t> </a:t>
            </a:r>
            <a:r>
              <a:rPr lang="en-US" baseline="0" dirty="0" err="1" smtClean="0"/>
              <a:t>pháp</a:t>
            </a:r>
            <a:r>
              <a:rPr lang="en-US" baseline="0" dirty="0" smtClean="0"/>
              <a:t> </a:t>
            </a:r>
            <a:r>
              <a:rPr lang="en-US" baseline="0" dirty="0" err="1" smtClean="0"/>
              <a:t>từ</a:t>
            </a:r>
            <a:r>
              <a:rPr lang="en-US" baseline="0" dirty="0" smtClean="0"/>
              <a:t>  “</a:t>
            </a:r>
            <a:r>
              <a:rPr lang="en-US" baseline="0" dirty="0" err="1" smtClean="0"/>
              <a:t>từ</a:t>
            </a:r>
            <a:r>
              <a:rPr lang="en-US" baseline="0" dirty="0" smtClean="0"/>
              <a:t> </a:t>
            </a:r>
            <a:r>
              <a:rPr lang="en-US" baseline="0" dirty="0" err="1" smtClean="0"/>
              <a:t>trên</a:t>
            </a:r>
            <a:r>
              <a:rPr lang="en-US" baseline="0" dirty="0" smtClean="0"/>
              <a:t> </a:t>
            </a:r>
            <a:r>
              <a:rPr lang="en-US" baseline="0" dirty="0" err="1" smtClean="0"/>
              <a:t>xuống</a:t>
            </a:r>
            <a:r>
              <a:rPr lang="en-US" baseline="0" dirty="0" smtClean="0"/>
              <a:t>” (top-down) hay “</a:t>
            </a:r>
            <a:r>
              <a:rPr lang="en-US" baseline="0" dirty="0" err="1" smtClean="0"/>
              <a:t>một</a:t>
            </a:r>
            <a:r>
              <a:rPr lang="en-US" baseline="0" dirty="0" smtClean="0"/>
              <a:t> </a:t>
            </a:r>
            <a:r>
              <a:rPr lang="en-US" baseline="0" dirty="0" err="1" smtClean="0"/>
              <a:t>loại</a:t>
            </a:r>
            <a:r>
              <a:rPr lang="en-US" baseline="0" dirty="0" smtClean="0"/>
              <a:t> </a:t>
            </a:r>
            <a:r>
              <a:rPr lang="en-US" baseline="0" dirty="0" err="1" smtClean="0"/>
              <a:t>hình</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cho</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(one-size-fit-all)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trường</a:t>
            </a:r>
            <a:r>
              <a:rPr lang="en-US" baseline="0" dirty="0" smtClean="0"/>
              <a:t> </a:t>
            </a:r>
            <a:r>
              <a:rPr lang="en-US" baseline="0" dirty="0" err="1" smtClean="0"/>
              <a:t>đại</a:t>
            </a:r>
            <a:r>
              <a:rPr lang="en-US" baseline="0" dirty="0" smtClean="0"/>
              <a:t> </a:t>
            </a:r>
            <a:r>
              <a:rPr lang="en-US" baseline="0" dirty="0" err="1" smtClean="0"/>
              <a:t>học</a:t>
            </a:r>
            <a:r>
              <a:rPr lang="en-US" baseline="0" dirty="0" smtClean="0"/>
              <a:t> </a:t>
            </a:r>
            <a:r>
              <a:rPr lang="en-US" baseline="0" dirty="0" err="1" smtClean="0"/>
              <a:t>đều</a:t>
            </a:r>
            <a:r>
              <a:rPr lang="en-US" baseline="0" dirty="0" smtClean="0"/>
              <a:t> </a:t>
            </a:r>
            <a:r>
              <a:rPr lang="en-US" baseline="0" dirty="0" err="1" smtClean="0"/>
              <a:t>tránh</a:t>
            </a:r>
            <a:r>
              <a:rPr lang="en-US" baseline="0" dirty="0" smtClean="0"/>
              <a:t> </a:t>
            </a:r>
            <a:r>
              <a:rPr lang="en-US" baseline="0" dirty="0" err="1" smtClean="0"/>
              <a:t>sự</a:t>
            </a:r>
            <a:r>
              <a:rPr lang="vi-VN" dirty="0" smtClean="0"/>
              <a:t> đa dạng là một mô </a:t>
            </a:r>
            <a:r>
              <a:rPr lang="vi-VN" smtClean="0"/>
              <a:t>hình </a:t>
            </a:r>
            <a:r>
              <a:rPr lang="en-US" smtClean="0"/>
              <a:t>không</a:t>
            </a:r>
            <a:r>
              <a:rPr lang="en-US" baseline="0" smtClean="0"/>
              <a:t> hiệu quả </a:t>
            </a:r>
            <a:r>
              <a:rPr lang="vi-VN" smtClean="0"/>
              <a:t>cho </a:t>
            </a:r>
            <a:r>
              <a:rPr lang="vi-VN" dirty="0" smtClean="0"/>
              <a:t>nhân loại. Một mô hình mới hoặc “</a:t>
            </a:r>
            <a:r>
              <a:rPr lang="en-US" dirty="0" smtClean="0"/>
              <a:t>b</a:t>
            </a:r>
            <a:r>
              <a:rPr lang="vi-VN" dirty="0" smtClean="0"/>
              <a:t>ảng điểm tham gia của xã hội</a:t>
            </a:r>
            <a:r>
              <a:rPr lang="vi-VN" smtClean="0"/>
              <a:t>" </a:t>
            </a:r>
            <a:r>
              <a:rPr lang="en-US" smtClean="0"/>
              <a:t>để</a:t>
            </a:r>
            <a:r>
              <a:rPr lang="en-US" baseline="0" smtClean="0"/>
              <a:t> xếp hạng </a:t>
            </a:r>
            <a:r>
              <a:rPr lang="vi-VN" smtClean="0"/>
              <a:t>cho </a:t>
            </a:r>
            <a:r>
              <a:rPr lang="vi-VN" dirty="0" smtClean="0"/>
              <a:t>các trường đại </a:t>
            </a:r>
            <a:r>
              <a:rPr lang="vi-VN" smtClean="0"/>
              <a:t>học trên </a:t>
            </a:r>
            <a:r>
              <a:rPr lang="vi-VN" dirty="0" smtClean="0"/>
              <a:t>toàn thế giới thay v</a:t>
            </a:r>
            <a:r>
              <a:rPr lang="en-US" dirty="0" smtClean="0"/>
              <a:t>ì</a:t>
            </a:r>
            <a:r>
              <a:rPr lang="en-US" baseline="0" dirty="0" smtClean="0"/>
              <a:t> </a:t>
            </a:r>
            <a:r>
              <a:rPr lang="vi-VN" dirty="0" smtClean="0"/>
              <a:t>sẽ phá vỡ các phác đồ đánh giá đồng nhất </a:t>
            </a:r>
            <a:r>
              <a:rPr lang="vi-VN" smtClean="0"/>
              <a:t>và </a:t>
            </a:r>
            <a:r>
              <a:rPr lang="en-US" smtClean="0"/>
              <a:t>giúp</a:t>
            </a:r>
            <a:r>
              <a:rPr lang="vi-VN" smtClean="0"/>
              <a:t> bảng </a:t>
            </a:r>
            <a:r>
              <a:rPr lang="vi-VN" dirty="0" smtClean="0"/>
              <a:t>xếp </a:t>
            </a:r>
            <a:r>
              <a:rPr lang="vi-VN" smtClean="0"/>
              <a:t>hạng </a:t>
            </a:r>
            <a:r>
              <a:rPr lang="en-US" smtClean="0"/>
              <a:t>hiệu</a:t>
            </a:r>
            <a:r>
              <a:rPr lang="en-US" baseline="0" smtClean="0"/>
              <a:t> quả </a:t>
            </a:r>
            <a:r>
              <a:rPr lang="vi-VN" smtClean="0"/>
              <a:t>hơn</a:t>
            </a:r>
            <a:r>
              <a:rPr lang="en-US" baseline="0" smtClean="0"/>
              <a:t> để các nước nỗ lực </a:t>
            </a:r>
            <a:r>
              <a:rPr lang="vi-VN" smtClean="0"/>
              <a:t>cải </a:t>
            </a:r>
            <a:r>
              <a:rPr lang="vi-VN" dirty="0" smtClean="0"/>
              <a:t>thiện chất lượng của toàn bộ hệ thống giáo dục của họ.</a:t>
            </a:r>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37</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Header Placeholder 3"/>
          <p:cNvSpPr>
            <a:spLocks noGrp="1"/>
          </p:cNvSpPr>
          <p:nvPr>
            <p:ph type="hdr" sz="quarter"/>
          </p:nvPr>
        </p:nvSpPr>
        <p:spPr/>
        <p:txBody>
          <a:bodyPr/>
          <a:lstStyle/>
          <a:p>
            <a:pPr>
              <a:defRPr/>
            </a:pPr>
            <a:r>
              <a:rPr lang="en-US" smtClean="0"/>
              <a:t>Riding the Tiger of Higher Education Reform in East Asia</a:t>
            </a:r>
            <a:endParaRPr lang="en-US" dirty="0"/>
          </a:p>
        </p:txBody>
      </p:sp>
      <p:sp>
        <p:nvSpPr>
          <p:cNvPr id="5" name="Footer Placeholder 4"/>
          <p:cNvSpPr>
            <a:spLocks noGrp="1"/>
          </p:cNvSpPr>
          <p:nvPr>
            <p:ph type="ftr" sz="quarter" idx="4"/>
          </p:nvPr>
        </p:nvSpPr>
        <p:spPr/>
        <p:txBody>
          <a:bodyPr/>
          <a:lstStyle/>
          <a:p>
            <a:pPr>
              <a:defRPr/>
            </a:pPr>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5"/>
          </p:nvPr>
        </p:nvSpPr>
        <p:spPr/>
        <p:txBody>
          <a:bodyPr/>
          <a:lstStyle/>
          <a:p>
            <a:pPr>
              <a:defRPr/>
            </a:pPr>
            <a:fld id="{10F9E10B-A08C-4A2A-85CE-704C97128A03}"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 </a:t>
            </a:r>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Slide Number Placeholder 4"/>
          <p:cNvSpPr>
            <a:spLocks noGrp="1"/>
          </p:cNvSpPr>
          <p:nvPr>
            <p:ph type="sldNum" sz="quarter" idx="11"/>
          </p:nvPr>
        </p:nvSpPr>
        <p:spPr/>
        <p:txBody>
          <a:bodyPr/>
          <a:lstStyle/>
          <a:p>
            <a:fld id="{BF581077-AEB2-4B1A-A8C6-65B2B6443037}" type="slidenum">
              <a:rPr lang="en-US" smtClean="0"/>
              <a:pPr/>
              <a:t>6</a:t>
            </a:fld>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F9299-E869-49EF-8BBD-901225802420}"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Riding the Tiger of Higher Education Reform in East Asia</a:t>
            </a:r>
            <a:endParaRPr lang="en-US"/>
          </a:p>
        </p:txBody>
      </p:sp>
      <p:sp>
        <p:nvSpPr>
          <p:cNvPr id="6" name="Footer Placeholder 5"/>
          <p:cNvSpPr>
            <a:spLocks noGrp="1"/>
          </p:cNvSpPr>
          <p:nvPr>
            <p:ph type="ftr" sz="quarter" idx="12"/>
          </p:nvPr>
        </p:nvSpPr>
        <p:spPr/>
        <p:txBody>
          <a:bodyPr/>
          <a:lstStyle/>
          <a:p>
            <a:r>
              <a:rPr lang="nb-NO" smtClean="0"/>
              <a:t>SEAMEO Conference on Higher Education Leadership      Professor Philip Hallinger ©2012              hallinger@gmail.com</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Riding the Tiger of Higher Education Reform in East Asia</a:t>
            </a:r>
            <a:endParaRPr lang="en-US"/>
          </a:p>
        </p:txBody>
      </p:sp>
      <p:sp>
        <p:nvSpPr>
          <p:cNvPr id="5" name="Footer Placeholder 4"/>
          <p:cNvSpPr>
            <a:spLocks noGrp="1"/>
          </p:cNvSpPr>
          <p:nvPr>
            <p:ph type="ftr" sz="quarter" idx="11"/>
          </p:nvPr>
        </p:nvSpPr>
        <p:spPr/>
        <p:txBody>
          <a:bodyPr/>
          <a:lstStyle/>
          <a:p>
            <a:r>
              <a:rPr lang="nb-NO" smtClean="0"/>
              <a:t>SEAMEO Conference on Higher Education Leadership      Professor Philip Hallinger ©2012              hallinger@gmail.com</a:t>
            </a:r>
            <a:endParaRPr lang="en-US"/>
          </a:p>
        </p:txBody>
      </p:sp>
      <p:sp>
        <p:nvSpPr>
          <p:cNvPr id="6" name="Slide Number Placeholder 5"/>
          <p:cNvSpPr>
            <a:spLocks noGrp="1"/>
          </p:cNvSpPr>
          <p:nvPr>
            <p:ph type="sldNum" sz="quarter" idx="12"/>
          </p:nvPr>
        </p:nvSpPr>
        <p:spPr/>
        <p:txBody>
          <a:bodyPr/>
          <a:lstStyle/>
          <a:p>
            <a:fld id="{BF581077-AEB2-4B1A-A8C6-65B2B64430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blue line backdrop 2010.tif"/>
          <p:cNvPicPr>
            <a:picLocks noChangeAspect="1"/>
          </p:cNvPicPr>
          <p:nvPr userDrawn="1"/>
        </p:nvPicPr>
        <p:blipFill>
          <a:blip r:embed="rId2" cstate="print"/>
          <a:srcRect/>
          <a:stretch>
            <a:fillRect/>
          </a:stretch>
        </p:blipFill>
        <p:spPr bwMode="auto">
          <a:xfrm>
            <a:off x="0" y="0"/>
            <a:ext cx="9275763"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defRPr sz="4400">
                <a:solidFill>
                  <a:srgbClr val="66FFFF"/>
                </a:solidFill>
                <a:latin typeface="Tempus Sans ITC" pitchFamily="8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CEC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7800" y="1652588"/>
            <a:ext cx="4316413"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6613" y="1652588"/>
            <a:ext cx="4316412" cy="4406900"/>
          </a:xfrm>
        </p:spPr>
        <p:txBody>
          <a:bodyPr/>
          <a:lstStyle/>
          <a:p>
            <a:pPr lvl="0"/>
            <a:endParaRPr lang="en-US" noProof="0" dirty="0" smtClean="0"/>
          </a:p>
        </p:txBody>
      </p:sp>
      <p:sp>
        <p:nvSpPr>
          <p:cNvPr id="5" name="Rectangle 7"/>
          <p:cNvSpPr>
            <a:spLocks noGrp="1" noChangeArrowheads="1"/>
          </p:cNvSpPr>
          <p:nvPr>
            <p:ph type="ftr" sz="quarter" idx="10"/>
          </p:nvPr>
        </p:nvSpPr>
        <p:spPr/>
        <p:txBody>
          <a:bodyPr/>
          <a:lstStyle>
            <a:lvl1pPr>
              <a:defRPr/>
            </a:lvl1pPr>
          </a:lstStyle>
          <a:p>
            <a:pPr>
              <a:defRPr/>
            </a:pPr>
            <a:endParaRPr lang="th-TH" sz="1200"/>
          </a:p>
        </p:txBody>
      </p:sp>
      <p:sp>
        <p:nvSpPr>
          <p:cNvPr id="6" name="Rectangle 8"/>
          <p:cNvSpPr>
            <a:spLocks noGrp="1" noChangeArrowheads="1"/>
          </p:cNvSpPr>
          <p:nvPr>
            <p:ph type="sldNum" sz="quarter" idx="11"/>
          </p:nvPr>
        </p:nvSpPr>
        <p:spPr/>
        <p:txBody>
          <a:bodyPr/>
          <a:lstStyle>
            <a:lvl1pPr>
              <a:defRPr/>
            </a:lvl1pPr>
          </a:lstStyle>
          <a:p>
            <a:pPr>
              <a:defRPr/>
            </a:pPr>
            <a:fld id="{B7330F96-F700-46A0-867A-4936AB5E218A}" type="slidenum">
              <a:rPr lang="en-US"/>
              <a:pPr>
                <a:defRPr/>
              </a:pPr>
              <a:t>‹#›</a:t>
            </a:fld>
            <a:endParaRPr lang="th-TH"/>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152400"/>
            <a:ext cx="7315200" cy="1143000"/>
          </a:xfrm>
        </p:spPr>
        <p:txBody>
          <a:bodyPr/>
          <a:lstStyle>
            <a:lvl1pPr>
              <a:defRPr>
                <a:latin typeface="Maiandra G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533400" y="6264275"/>
            <a:ext cx="3810000" cy="365125"/>
          </a:xfrm>
          <a:prstGeom prst="rect">
            <a:avLst/>
          </a:prstGeom>
        </p:spPr>
        <p:txBody>
          <a:bodyPr vert="horz" lIns="91440" tIns="45720" rIns="91440" bIns="45720" rtlCol="0" anchor="ctr"/>
          <a:lstStyle>
            <a:lvl1pPr algn="l">
              <a:defRPr sz="1400" i="1">
                <a:solidFill>
                  <a:schemeClr val="bg1">
                    <a:lumMod val="50000"/>
                  </a:schemeClr>
                </a:solidFill>
              </a:defRPr>
            </a:lvl1pPr>
          </a:lstStyle>
          <a:p>
            <a:endParaRPr lang="en-US" dirty="0"/>
          </a:p>
        </p:txBody>
      </p:sp>
      <p:sp>
        <p:nvSpPr>
          <p:cNvPr id="8"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514600"/>
            <a:ext cx="7772400" cy="1500187"/>
          </a:xfrm>
        </p:spPr>
        <p:txBody>
          <a:bodyPr anchor="b">
            <a:normAutofit/>
          </a:bodyPr>
          <a:lstStyle>
            <a:lvl1pPr marL="0" indent="0" algn="ctr">
              <a:buNone/>
              <a:defRPr sz="4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lstStyle>
            <a:lvl1pPr>
              <a:defRPr>
                <a:latin typeface="Maiandra GD"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221163"/>
          </a:xfrm>
        </p:spPr>
        <p:txBody>
          <a:bodyPr/>
          <a:lstStyle>
            <a:lvl1pPr>
              <a:spcAft>
                <a:spcPts val="600"/>
              </a:spcAft>
              <a:defRPr sz="2600">
                <a:solidFill>
                  <a:schemeClr val="tx2"/>
                </a:solidFill>
              </a:defRPr>
            </a:lvl1pPr>
            <a:lvl2pPr>
              <a:spcAft>
                <a:spcPts val="600"/>
              </a:spcAft>
              <a:buFont typeface="Calibri" pitchFamily="34" charset="0"/>
              <a:buChar char="–"/>
              <a:defRPr sz="2200">
                <a:solidFill>
                  <a:schemeClr val="tx2"/>
                </a:solidFill>
              </a:defRPr>
            </a:lvl2pPr>
            <a:lvl3pPr>
              <a:spcAft>
                <a:spcPts val="600"/>
              </a:spcAft>
              <a:defRPr sz="2000">
                <a:solidFill>
                  <a:schemeClr val="tx2"/>
                </a:solidFill>
              </a:defRPr>
            </a:lvl3pPr>
            <a:lvl4pPr>
              <a:spcAft>
                <a:spcPts val="600"/>
              </a:spcAft>
              <a:defRPr sz="1800">
                <a:solidFill>
                  <a:schemeClr val="tx2"/>
                </a:solidFill>
              </a:defRPr>
            </a:lvl4pPr>
            <a:lvl5pPr>
              <a:spcAft>
                <a:spcPts val="600"/>
              </a:spcAft>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221163"/>
          </a:xfrm>
        </p:spPr>
        <p:txBody>
          <a:bodyPr/>
          <a:lstStyle>
            <a:lvl1pPr>
              <a:spcAft>
                <a:spcPts val="600"/>
              </a:spcAft>
              <a:defRPr sz="2600">
                <a:solidFill>
                  <a:schemeClr val="tx2"/>
                </a:solidFill>
              </a:defRPr>
            </a:lvl1pPr>
            <a:lvl2pPr>
              <a:spcAft>
                <a:spcPts val="600"/>
              </a:spcAft>
              <a:defRPr lang="en-US" sz="2200" kern="1200" dirty="0" smtClean="0">
                <a:solidFill>
                  <a:schemeClr val="tx2"/>
                </a:solidFill>
                <a:latin typeface="+mn-lt"/>
                <a:ea typeface="+mn-ea"/>
                <a:cs typeface="+mn-cs"/>
              </a:defRPr>
            </a:lvl2pPr>
            <a:lvl3pPr>
              <a:spcAft>
                <a:spcPts val="600"/>
              </a:spcAft>
              <a:defRPr sz="2000">
                <a:solidFill>
                  <a:schemeClr val="tx2"/>
                </a:solidFill>
              </a:defRPr>
            </a:lvl3pPr>
            <a:lvl4pPr>
              <a:spcAft>
                <a:spcPts val="600"/>
              </a:spcAft>
              <a:defRPr sz="1800">
                <a:solidFill>
                  <a:schemeClr val="tx2"/>
                </a:solidFill>
              </a:defRPr>
            </a:lvl4pPr>
            <a:lvl5pPr>
              <a:spcAft>
                <a:spcPts val="600"/>
              </a:spcAft>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spcAft>
                <a:spcPts val="600"/>
              </a:spcAft>
              <a:buFont typeface="Calibri"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533400" y="6264275"/>
            <a:ext cx="4495800" cy="365125"/>
          </a:xfrm>
          <a:prstGeom prst="rect">
            <a:avLst/>
          </a:prstGeom>
        </p:spPr>
        <p:txBody>
          <a:bodyPr vert="horz" lIns="91440" tIns="45720" rIns="91440" bIns="45720" rtlCol="0" anchor="ctr"/>
          <a:lstStyle>
            <a:lvl1pPr algn="l">
              <a:defRPr sz="1400" b="1" i="0">
                <a:solidFill>
                  <a:schemeClr val="bg1">
                    <a:lumMod val="50000"/>
                  </a:schemeClr>
                </a:solidFill>
                <a:effectLst/>
              </a:defRPr>
            </a:lvl1pPr>
          </a:lstStyle>
          <a:p>
            <a:endParaRPr lang="en-US" dirty="0"/>
          </a:p>
        </p:txBody>
      </p:sp>
      <p:sp>
        <p:nvSpPr>
          <p:cNvPr id="9"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ln>
            <a:solidFill>
              <a:schemeClr val="accent1"/>
            </a:solidFill>
          </a:ln>
        </p:spPr>
        <p:txBody>
          <a:bodyPr anchor="b">
            <a:noAutofit/>
          </a:bodyPr>
          <a:lstStyle>
            <a:lvl1pPr marL="0" indent="0" algn="ctr">
              <a:buNone/>
              <a:defRPr sz="2600" b="1">
                <a:solidFill>
                  <a:schemeClr val="tx2"/>
                </a:solidFill>
                <a:latin typeface="Maiandra G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a:ln>
            <a:solidFill>
              <a:schemeClr val="accent1"/>
            </a:solidFill>
          </a:ln>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ln>
            <a:solidFill>
              <a:schemeClr val="accent1"/>
            </a:solidFill>
          </a:ln>
        </p:spPr>
        <p:txBody>
          <a:bodyPr anchor="b">
            <a:noAutofit/>
          </a:bodyPr>
          <a:lstStyle>
            <a:lvl1pPr marL="0" indent="0" algn="ctr">
              <a:buNone/>
              <a:defRPr sz="2600" b="1">
                <a:solidFill>
                  <a:schemeClr val="tx2"/>
                </a:solidFill>
                <a:latin typeface="Maiandra G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a:ln>
            <a:solidFill>
              <a:schemeClr val="accent1"/>
            </a:solidFill>
          </a:ln>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533400" y="6264275"/>
            <a:ext cx="4572000" cy="365125"/>
          </a:xfrm>
          <a:prstGeom prst="rect">
            <a:avLst/>
          </a:prstGeom>
        </p:spPr>
        <p:txBody>
          <a:bodyPr vert="horz" lIns="91440" tIns="45720" rIns="91440" bIns="45720" rtlCol="0" anchor="ctr"/>
          <a:lstStyle>
            <a:lvl1pPr algn="l">
              <a:defRPr sz="1400" b="1" i="0">
                <a:solidFill>
                  <a:schemeClr val="bg1">
                    <a:lumMod val="50000"/>
                  </a:schemeClr>
                </a:solidFill>
              </a:defRPr>
            </a:lvl1pPr>
          </a:lstStyle>
          <a:p>
            <a:endParaRPr lang="en-US" dirty="0"/>
          </a:p>
        </p:txBody>
      </p:sp>
      <p:sp>
        <p:nvSpPr>
          <p:cNvPr id="11" name="Slide Number Placeholder 5"/>
          <p:cNvSpPr>
            <a:spLocks noGrp="1"/>
          </p:cNvSpPr>
          <p:nvPr>
            <p:ph type="sldNum" sz="quarter" idx="11"/>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533400" y="6264275"/>
            <a:ext cx="3810000" cy="365125"/>
          </a:xfrm>
          <a:prstGeom prst="rect">
            <a:avLst/>
          </a:prstGeom>
        </p:spPr>
        <p:txBody>
          <a:bodyPr vert="horz" lIns="91440" tIns="45720" rIns="91440" bIns="45720" rtlCol="0" anchor="ctr"/>
          <a:lstStyle>
            <a:lvl1pPr algn="l">
              <a:defRPr sz="1400" i="1">
                <a:solidFill>
                  <a:schemeClr val="bg1">
                    <a:lumMod val="50000"/>
                  </a:schemeClr>
                </a:solidFill>
              </a:defRPr>
            </a:lvl1pPr>
          </a:lstStyle>
          <a:p>
            <a:endParaRPr lang="en-US" dirty="0"/>
          </a:p>
        </p:txBody>
      </p:sp>
      <p:sp>
        <p:nvSpPr>
          <p:cNvPr id="7"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i="1">
                <a:solidFill>
                  <a:schemeClr val="bg1">
                    <a:lumMod val="50000"/>
                  </a:schemeClr>
                </a:solidFill>
              </a:defRPr>
            </a:lvl1pPr>
          </a:lstStyle>
          <a:p>
            <a:endParaRPr lang="en-US"/>
          </a:p>
        </p:txBody>
      </p:sp>
      <p:sp>
        <p:nvSpPr>
          <p:cNvPr id="4" name="Slide Number Placeholder 3"/>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75000"/>
                  </a:schemeClr>
                </a:solidFill>
              </a:defRPr>
            </a:lvl1pPr>
          </a:lstStyle>
          <a:p>
            <a:endParaRPr lang="en-US"/>
          </a:p>
        </p:txBody>
      </p:sp>
      <p:sp>
        <p:nvSpPr>
          <p:cNvPr id="7" name="Slide Number Placeholder 6"/>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5026D-50BE-4117-BEC9-A583F205791D}"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486616" y="991047"/>
            <a:ext cx="8200952" cy="151953"/>
            <a:chOff x="486616" y="991047"/>
            <a:chExt cx="8200952" cy="151953"/>
          </a:xfrm>
        </p:grpSpPr>
        <p:sp>
          <p:nvSpPr>
            <p:cNvPr id="8" name="Line 7"/>
            <p:cNvSpPr>
              <a:spLocks noChangeShapeType="1"/>
            </p:cNvSpPr>
            <p:nvPr userDrawn="1"/>
          </p:nvSpPr>
          <p:spPr bwMode="auto">
            <a:xfrm>
              <a:off x="489137" y="1116106"/>
              <a:ext cx="8197663" cy="26894"/>
            </a:xfrm>
            <a:prstGeom prst="line">
              <a:avLst/>
            </a:prstGeom>
            <a:noFill/>
            <a:ln w="57150">
              <a:solidFill>
                <a:srgbClr val="0000FF"/>
              </a:solidFill>
              <a:round/>
              <a:headEnd/>
              <a:tailEnd/>
            </a:ln>
          </p:spPr>
          <p:txBody>
            <a:bodyPr/>
            <a:lstStyle/>
            <a:p>
              <a:endParaRPr lang="en-US"/>
            </a:p>
          </p:txBody>
        </p:sp>
        <p:grpSp>
          <p:nvGrpSpPr>
            <p:cNvPr id="10" name="Group 9"/>
            <p:cNvGrpSpPr>
              <a:grpSpLocks/>
            </p:cNvGrpSpPr>
            <p:nvPr userDrawn="1"/>
          </p:nvGrpSpPr>
          <p:grpSpPr bwMode="auto">
            <a:xfrm>
              <a:off x="486616" y="991047"/>
              <a:ext cx="8200952" cy="77304"/>
              <a:chOff x="1179" y="1067"/>
              <a:chExt cx="4676" cy="16"/>
            </a:xfrm>
          </p:grpSpPr>
          <p:sp>
            <p:nvSpPr>
              <p:cNvPr id="11" name="Line 10"/>
              <p:cNvSpPr>
                <a:spLocks noChangeShapeType="1"/>
              </p:cNvSpPr>
              <p:nvPr/>
            </p:nvSpPr>
            <p:spPr bwMode="auto">
              <a:xfrm flipV="1">
                <a:off x="1179" y="1067"/>
                <a:ext cx="4676" cy="4"/>
              </a:xfrm>
              <a:prstGeom prst="line">
                <a:avLst/>
              </a:prstGeom>
              <a:noFill/>
              <a:ln w="57150">
                <a:solidFill>
                  <a:srgbClr val="0000FF"/>
                </a:solidFill>
                <a:round/>
                <a:headEnd/>
                <a:tailEnd/>
              </a:ln>
            </p:spPr>
            <p:txBody>
              <a:bodyPr/>
              <a:lstStyle/>
              <a:p>
                <a:endParaRPr lang="en-US"/>
              </a:p>
            </p:txBody>
          </p:sp>
          <p:sp>
            <p:nvSpPr>
              <p:cNvPr id="12" name="Line 11"/>
              <p:cNvSpPr>
                <a:spLocks noChangeShapeType="1"/>
              </p:cNvSpPr>
              <p:nvPr/>
            </p:nvSpPr>
            <p:spPr bwMode="auto">
              <a:xfrm flipV="1">
                <a:off x="1179" y="1083"/>
                <a:ext cx="4676" cy="0"/>
              </a:xfrm>
              <a:prstGeom prst="line">
                <a:avLst/>
              </a:prstGeom>
              <a:noFill/>
              <a:ln w="57150">
                <a:solidFill>
                  <a:srgbClr val="00FFFF"/>
                </a:solidFill>
                <a:round/>
                <a:headEnd/>
                <a:tailEnd/>
              </a:ln>
            </p:spPr>
            <p:txBody>
              <a:bodyPr/>
              <a:lstStyle/>
              <a:p>
                <a:endParaRPr lang="en-US"/>
              </a:p>
            </p:txBody>
          </p:sp>
        </p:grpSp>
      </p:grpSp>
      <p:sp>
        <p:nvSpPr>
          <p:cNvPr id="2" name="Title Placeholder 1"/>
          <p:cNvSpPr>
            <a:spLocks noGrp="1"/>
          </p:cNvSpPr>
          <p:nvPr>
            <p:ph type="title"/>
          </p:nvPr>
        </p:nvSpPr>
        <p:spPr>
          <a:xfrm>
            <a:off x="381000" y="152400"/>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264275"/>
            <a:ext cx="3810000" cy="365125"/>
          </a:xfrm>
          <a:prstGeom prst="rect">
            <a:avLst/>
          </a:prstGeom>
        </p:spPr>
        <p:txBody>
          <a:bodyPr vert="horz" lIns="91440" tIns="45720" rIns="91440" bIns="45720" rtlCol="0" anchor="ctr"/>
          <a:lstStyle>
            <a:lvl1pPr algn="l">
              <a:defRPr sz="14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6705600" y="6294120"/>
            <a:ext cx="21336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DB5026D-50BE-4117-BEC9-A583F20579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fade thruBlk="1"/>
  </p:transition>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28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file:///D:\My%20Documents\Workshops\Higher%20Education%20Reform\Marx%20Bros%20Cabin%20Scene.mp4"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file:///D:\My%20Documents\Workshops\Higher%20Education%20Reform\Catching%20%20Up%20or%20Leading%20the%20Metrics%202%20wmv.wmv"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file:///C:\Documents%20and%20Settings\IBM's%20User\My%20Documents\Workshops\SCG%20LDP%20II\From%20the%20Mouths%20of%20Great%20Leaders.mp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600200" y="4343400"/>
            <a:ext cx="6400800" cy="1752600"/>
          </a:xfrm>
        </p:spPr>
        <p:txBody>
          <a:bodyPr>
            <a:normAutofit fontScale="92500" lnSpcReduction="10000"/>
          </a:bodyPr>
          <a:lstStyle/>
          <a:p>
            <a:pPr>
              <a:spcBef>
                <a:spcPts val="0"/>
              </a:spcBef>
              <a:defRPr/>
            </a:pPr>
            <a:r>
              <a:rPr lang="en-US" smtClean="0">
                <a:solidFill>
                  <a:schemeClr val="bg1"/>
                </a:solidFill>
              </a:rPr>
              <a:t>GS. TS. Philip Hallinger, Viện Giáo dục Hồng Kông, Hồng Kông</a:t>
            </a:r>
          </a:p>
          <a:p>
            <a:r>
              <a:rPr lang="en-AU" smtClean="0">
                <a:solidFill>
                  <a:schemeClr val="bg1"/>
                </a:solidFill>
              </a:rPr>
              <a:t>hallinger@gmail.com</a:t>
            </a:r>
          </a:p>
          <a:p>
            <a:r>
              <a:rPr lang="en-AU" smtClean="0">
                <a:solidFill>
                  <a:schemeClr val="bg1"/>
                </a:solidFill>
              </a:rPr>
              <a:t>www.philiphallinger.com</a:t>
            </a:r>
            <a:endParaRPr lang="en-US" smtClean="0">
              <a:solidFill>
                <a:schemeClr val="bg1"/>
              </a:solidFill>
            </a:endParaRPr>
          </a:p>
          <a:p>
            <a:endParaRPr lang="en-US" sz="2400" dirty="0"/>
          </a:p>
        </p:txBody>
      </p:sp>
      <p:sp>
        <p:nvSpPr>
          <p:cNvPr id="4" name="Rounded Rectangle 3"/>
          <p:cNvSpPr/>
          <p:nvPr/>
        </p:nvSpPr>
        <p:spPr>
          <a:xfrm>
            <a:off x="1874520" y="381000"/>
            <a:ext cx="5181600" cy="1371600"/>
          </a:xfrm>
          <a:prstGeom prst="round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1143000" y="1273175"/>
            <a:ext cx="8001000" cy="2841625"/>
          </a:xfrm>
        </p:spPr>
        <p:txBody>
          <a:bodyPr>
            <a:normAutofit fontScale="90000"/>
          </a:bodyPr>
          <a:lstStyle/>
          <a:p>
            <a:pPr algn="ctr"/>
            <a:r>
              <a:rPr lang="en-US" sz="3600" b="1" smtClean="0">
                <a:solidFill>
                  <a:schemeClr val="tx1"/>
                </a:solidFill>
                <a:latin typeface="Arial" pitchFamily="34" charset="0"/>
                <a:cs typeface="Arial" pitchFamily="34" charset="0"/>
              </a:rPr>
              <a:t>Chúng ta đang hướng đến đâu trong quá trình cải cách giáo dục đại học tại khu vực Châu Á Thái Bình Dương?</a:t>
            </a:r>
            <a:r>
              <a:rPr lang="en-US" smtClean="0">
                <a:solidFill>
                  <a:schemeClr val="tx1"/>
                </a:solidFill>
                <a:latin typeface="Arial" pitchFamily="34" charset="0"/>
                <a:cs typeface="Arial" pitchFamily="34" charset="0"/>
              </a:rPr>
              <a:t/>
            </a:r>
            <a:br>
              <a:rPr lang="en-US" smtClean="0">
                <a:solidFill>
                  <a:schemeClr val="tx1"/>
                </a:solidFill>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smtClean="0">
                <a:latin typeface="Arial" pitchFamily="34" charset="0"/>
                <a:cs typeface="Arial" pitchFamily="34" charset="0"/>
              </a:rPr>
              <a:t/>
            </a:r>
            <a:br>
              <a:rPr lang="en-US" sz="1200" smtClean="0">
                <a:latin typeface="Arial" pitchFamily="34" charset="0"/>
                <a:cs typeface="Arial" pitchFamily="34" charset="0"/>
              </a:rPr>
            </a:br>
            <a:r>
              <a:rPr lang="en-US" sz="2400" smtClean="0">
                <a:latin typeface="Arial" pitchFamily="34" charset="0"/>
                <a:cs typeface="Arial" pitchFamily="34" charset="0"/>
              </a:rPr>
              <a:t>Hội thảo SEAMEO về giáo dục đại học ở </a:t>
            </a: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Thành </a:t>
            </a:r>
            <a:r>
              <a:rPr lang="en-US" sz="2400" smtClean="0">
                <a:latin typeface="Arial" pitchFamily="34" charset="0"/>
                <a:cs typeface="Arial" pitchFamily="34" charset="0"/>
              </a:rPr>
              <a:t>phố Hồ Chí Minh, Vietnam</a:t>
            </a:r>
            <a:endParaRPr lang="en-US" dirty="0">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1143000"/>
          </a:xfrm>
        </p:spPr>
        <p:txBody>
          <a:bodyPr>
            <a:normAutofit fontScale="90000"/>
          </a:bodyPr>
          <a:lstStyle/>
          <a:p>
            <a:r>
              <a:rPr lang="en-US" smtClean="0"/>
              <a:t>Các cơ quan đánh giá bài nghiên cứu</a:t>
            </a:r>
            <a:endParaRPr lang="en-US" dirty="0"/>
          </a:p>
        </p:txBody>
      </p:sp>
      <p:sp>
        <p:nvSpPr>
          <p:cNvPr id="9" name="Content Placeholder 8"/>
          <p:cNvSpPr>
            <a:spLocks noGrp="1"/>
          </p:cNvSpPr>
          <p:nvPr>
            <p:ph sz="half" idx="1"/>
          </p:nvPr>
        </p:nvSpPr>
        <p:spPr>
          <a:xfrm>
            <a:off x="304800" y="1143000"/>
            <a:ext cx="4800600" cy="5181600"/>
          </a:xfrm>
        </p:spPr>
        <p:txBody>
          <a:bodyPr>
            <a:noAutofit/>
          </a:bodyPr>
          <a:lstStyle/>
          <a:p>
            <a:pPr>
              <a:buFont typeface="Wingdings" pitchFamily="2" charset="2"/>
              <a:buChar char="§"/>
            </a:pPr>
            <a:r>
              <a:rPr lang="en-US" sz="1800" smtClean="0">
                <a:latin typeface="Arial" pitchFamily="34" charset="0"/>
                <a:cs typeface="Arial" pitchFamily="34" charset="0"/>
              </a:rPr>
              <a:t>Cưỡi “hổ”</a:t>
            </a:r>
          </a:p>
          <a:p>
            <a:pPr>
              <a:buFont typeface="Wingdings" pitchFamily="2" charset="2"/>
              <a:buNone/>
            </a:pPr>
            <a:r>
              <a:rPr lang="en-US" sz="1800" smtClean="0">
                <a:latin typeface="Arial" pitchFamily="34" charset="0"/>
                <a:cs typeface="Arial" pitchFamily="34" charset="0"/>
              </a:rPr>
              <a:t>   Bảng xếp hạng các trường đại học thế giới chủ yếu phụ thuộc vào số lượng các bài nghiên cứu được các tạp chí đánh giá xếp hạng (có sự tác động của các trích dẫn) </a:t>
            </a:r>
          </a:p>
          <a:p>
            <a:pPr>
              <a:buFont typeface="Wingdings" pitchFamily="2" charset="2"/>
              <a:buChar char="§"/>
            </a:pPr>
            <a:r>
              <a:rPr lang="en-US" sz="1800" smtClean="0">
                <a:latin typeface="Arial" pitchFamily="34" charset="0"/>
                <a:cs typeface="Arial" pitchFamily="34" charset="0"/>
              </a:rPr>
              <a:t>Quá trình xếp hạng của các tạp chí thiếu sự thống nhất về phương pháp cũng như độ tin cậy, tính hiệu lực và tính minh bạch</a:t>
            </a:r>
          </a:p>
          <a:p>
            <a:pPr>
              <a:buFont typeface="Wingdings" pitchFamily="2" charset="2"/>
              <a:buChar char="§"/>
            </a:pPr>
            <a:r>
              <a:rPr lang="en-US" sz="1800" smtClean="0">
                <a:latin typeface="Arial" pitchFamily="34" charset="0"/>
                <a:cs typeface="Arial" pitchFamily="34" charset="0"/>
              </a:rPr>
              <a:t>Kết quả tiếp tục bị ảnh hưởng bởi các khu vực xếp hạng (như ISI/USA, ERIH/Europe, ERA/Aus).</a:t>
            </a:r>
          </a:p>
          <a:p>
            <a:pPr>
              <a:buFont typeface="Wingdings" pitchFamily="2" charset="2"/>
              <a:buChar char="§"/>
            </a:pPr>
            <a:r>
              <a:rPr lang="en-US" sz="1800" smtClean="0">
                <a:latin typeface="Arial" pitchFamily="34" charset="0"/>
                <a:cs typeface="Arial" pitchFamily="34" charset="0"/>
              </a:rPr>
              <a:t>Các cơ quan xếp hạng bài viết cũng chịu áp lực (ERA ở Úc; SSCI ở Châu Á).</a:t>
            </a:r>
          </a:p>
          <a:p>
            <a:pPr>
              <a:lnSpc>
                <a:spcPts val="2600"/>
              </a:lnSpc>
            </a:pPr>
            <a:endParaRPr lang="en-US" sz="1800" dirty="0" smtClean="0">
              <a:latin typeface="Arial" pitchFamily="34" charset="0"/>
              <a:cs typeface="Arial" pitchFamily="34" charset="0"/>
            </a:endParaRPr>
          </a:p>
        </p:txBody>
      </p:sp>
      <p:sp>
        <p:nvSpPr>
          <p:cNvPr id="10" name="Content Placeholder 9"/>
          <p:cNvSpPr>
            <a:spLocks noGrp="1"/>
          </p:cNvSpPr>
          <p:nvPr>
            <p:ph sz="half" idx="2"/>
          </p:nvPr>
        </p:nvSpPr>
        <p:spPr>
          <a:xfrm>
            <a:off x="5715000" y="1676400"/>
            <a:ext cx="2743200" cy="4221163"/>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37160">
            <a:noAutofit/>
          </a:bodyPr>
          <a:lstStyle/>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ISI</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SSCI</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ERA</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SCIMAGO</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ERIH</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EI</a:t>
            </a:r>
          </a:p>
          <a:p>
            <a:pPr marL="457200" indent="-396875">
              <a:spcAft>
                <a:spcPts val="0"/>
              </a:spcAft>
            </a:pPr>
            <a:r>
              <a:rPr lang="en-US" sz="3200" b="1" dirty="0" smtClean="0">
                <a:solidFill>
                  <a:schemeClr val="bg1"/>
                </a:solidFill>
                <a:effectLst>
                  <a:outerShdw blurRad="38100" dist="38100" dir="2700000" algn="tl">
                    <a:srgbClr val="000000">
                      <a:alpha val="43137"/>
                    </a:srgbClr>
                  </a:outerShdw>
                </a:effectLst>
              </a:rPr>
              <a:t>ISTP</a:t>
            </a:r>
            <a:endParaRPr lang="en-US" sz="2800" b="1" dirty="0" smtClean="0">
              <a:solidFill>
                <a:schemeClr val="bg1"/>
              </a:solidFill>
              <a:effectLst>
                <a:outerShdw blurRad="38100" dist="38100" dir="2700000" algn="tl">
                  <a:srgbClr val="000000">
                    <a:alpha val="43137"/>
                  </a:srgbClr>
                </a:outerShdw>
              </a:effectLst>
            </a:endParaRPr>
          </a:p>
          <a:p>
            <a:endParaRPr lang="en-US" sz="2800" b="1" dirty="0">
              <a:solidFill>
                <a:schemeClr val="bg1"/>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4"/>
          </p:nvPr>
        </p:nvSpPr>
        <p:spPr/>
        <p:txBody>
          <a:bodyPr/>
          <a:lstStyle/>
          <a:p>
            <a:fld id="{E5C7C9B1-5BD0-4D71-8C9A-C919590ED2A7}" type="slidenum">
              <a:rPr lang="en-US" smtClean="0"/>
              <a:pPr/>
              <a:t>10</a:t>
            </a:fld>
            <a:endParaRPr lang="en-US"/>
          </a:p>
        </p:txBody>
      </p:sp>
      <p:sp>
        <p:nvSpPr>
          <p:cNvPr id="8" name="TextBox 7"/>
          <p:cNvSpPr txBox="1"/>
          <p:nvPr/>
        </p:nvSpPr>
        <p:spPr>
          <a:xfrm>
            <a:off x="609600" y="6248400"/>
            <a:ext cx="7848600" cy="338554"/>
          </a:xfrm>
          <a:prstGeom prst="rect">
            <a:avLst/>
          </a:prstGeom>
          <a:noFill/>
        </p:spPr>
        <p:txBody>
          <a:bodyPr wrap="square" rtlCol="0">
            <a:spAutoFit/>
          </a:bodyPr>
          <a:lstStyle/>
          <a:p>
            <a:pPr marL="457200" indent="-457200"/>
            <a:r>
              <a:rPr lang="en-US" sz="1600" dirty="0" err="1" smtClean="0">
                <a:solidFill>
                  <a:schemeClr val="tx2"/>
                </a:solidFill>
              </a:rPr>
              <a:t>Rowbotham</a:t>
            </a:r>
            <a:r>
              <a:rPr lang="en-US" sz="1600" dirty="0" smtClean="0">
                <a:solidFill>
                  <a:schemeClr val="tx2"/>
                </a:solidFill>
              </a:rPr>
              <a:t>, J. (2011). End of an ERA: Journal rankings dropped. </a:t>
            </a:r>
            <a:r>
              <a:rPr lang="en-US" sz="1600" i="1" dirty="0" smtClean="0">
                <a:solidFill>
                  <a:schemeClr val="tx2"/>
                </a:solidFill>
              </a:rPr>
              <a:t>The Australian, 12.</a:t>
            </a:r>
            <a:endParaRPr lang="en-US" sz="1600" dirty="0" smtClean="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Xuất bản và bài viết</a:t>
            </a:r>
            <a:endParaRPr lang="en-US" dirty="0"/>
          </a:p>
        </p:txBody>
      </p:sp>
      <p:sp>
        <p:nvSpPr>
          <p:cNvPr id="11" name="Content Placeholder 10"/>
          <p:cNvSpPr>
            <a:spLocks noGrp="1"/>
          </p:cNvSpPr>
          <p:nvPr>
            <p:ph sz="half" idx="1"/>
          </p:nvPr>
        </p:nvSpPr>
        <p:spPr>
          <a:xfrm>
            <a:off x="304800" y="1295400"/>
            <a:ext cx="4495800" cy="4343400"/>
          </a:xfrm>
        </p:spPr>
        <p:txBody>
          <a:bodyPr>
            <a:noAutofit/>
          </a:bodyPr>
          <a:lstStyle/>
          <a:p>
            <a:r>
              <a:rPr lang="en-US" sz="2000" b="1" i="1" smtClean="0">
                <a:latin typeface="Arial" pitchFamily="34" charset="0"/>
                <a:cs typeface="Arial" pitchFamily="34" charset="0"/>
              </a:rPr>
              <a:t>Cưỡi hổ </a:t>
            </a:r>
          </a:p>
          <a:p>
            <a:pPr algn="just">
              <a:buNone/>
            </a:pPr>
            <a:r>
              <a:rPr lang="en-US" sz="2000" smtClean="0">
                <a:latin typeface="Arial" pitchFamily="34" charset="0"/>
                <a:cs typeface="Arial" pitchFamily="34" charset="0"/>
              </a:rPr>
              <a:t>	Vì yêu </a:t>
            </a:r>
            <a:r>
              <a:rPr lang="en-US" sz="2000" smtClean="0">
                <a:latin typeface="Arial" pitchFamily="34" charset="0"/>
                <a:cs typeface="Arial" pitchFamily="34" charset="0"/>
              </a:rPr>
              <a:t>cầu phải </a:t>
            </a:r>
            <a:r>
              <a:rPr lang="en-US" sz="2000" smtClean="0">
                <a:latin typeface="Arial" pitchFamily="34" charset="0"/>
                <a:cs typeface="Arial" pitchFamily="34" charset="0"/>
              </a:rPr>
              <a:t>có bài viết, các học giả phụ thuộc rất nhiều vào việc này, nhưng danh tiếng của bài viết phụ thuộc vào việc xếp hạng của các tổ </a:t>
            </a:r>
            <a:r>
              <a:rPr lang="en-US" sz="2000" smtClean="0">
                <a:latin typeface="Arial" pitchFamily="34" charset="0"/>
                <a:cs typeface="Arial" pitchFamily="34" charset="0"/>
              </a:rPr>
              <a:t>chức.</a:t>
            </a:r>
            <a:endParaRPr lang="en-US" sz="2000" dirty="0" smtClean="0">
              <a:latin typeface="Arial" pitchFamily="34" charset="0"/>
              <a:cs typeface="Arial" pitchFamily="34" charset="0"/>
            </a:endParaRPr>
          </a:p>
          <a:p>
            <a:r>
              <a:rPr lang="en-US" sz="2000" smtClean="0">
                <a:latin typeface="Arial" pitchFamily="34" charset="0"/>
                <a:cs typeface="Arial" pitchFamily="34" charset="0"/>
              </a:rPr>
              <a:t>Việc tiếp cận và công nhận các bài viết bị ảnh hưởng của việc thiếu minh bạch, trách nhiệm, của tiến trình xếp hạng.*</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pic>
        <p:nvPicPr>
          <p:cNvPr id="41986" name="Picture 2"/>
          <p:cNvPicPr>
            <a:picLocks noChangeAspect="1" noChangeArrowheads="1"/>
          </p:cNvPicPr>
          <p:nvPr/>
        </p:nvPicPr>
        <p:blipFill>
          <a:blip r:embed="rId3" cstate="print"/>
          <a:srcRect/>
          <a:stretch>
            <a:fillRect/>
          </a:stretch>
        </p:blipFill>
        <p:spPr bwMode="auto">
          <a:xfrm>
            <a:off x="5029200" y="1790700"/>
            <a:ext cx="3505200" cy="293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57200" y="5715000"/>
            <a:ext cx="8534400" cy="907941"/>
          </a:xfrm>
          <a:prstGeom prst="rect">
            <a:avLst/>
          </a:prstGeom>
          <a:noFill/>
        </p:spPr>
        <p:txBody>
          <a:bodyPr wrap="square" rtlCol="0">
            <a:spAutoFit/>
          </a:bodyPr>
          <a:lstStyle/>
          <a:p>
            <a:pPr marL="457200" indent="-457200">
              <a:spcAft>
                <a:spcPts val="600"/>
              </a:spcAft>
            </a:pPr>
            <a:r>
              <a:rPr lang="en-US" sz="1600" dirty="0" smtClean="0">
                <a:solidFill>
                  <a:schemeClr val="tx2"/>
                </a:solidFill>
              </a:rPr>
              <a:t>Harris, C. (2008). Ranking the management journals. </a:t>
            </a:r>
            <a:r>
              <a:rPr lang="en-US" sz="1600" i="1" dirty="0" smtClean="0">
                <a:solidFill>
                  <a:schemeClr val="tx2"/>
                </a:solidFill>
              </a:rPr>
              <a:t>Journal of Scholarly Publishing, 39</a:t>
            </a:r>
            <a:r>
              <a:rPr lang="en-US" sz="1600" dirty="0" smtClean="0">
                <a:solidFill>
                  <a:schemeClr val="tx2"/>
                </a:solidFill>
              </a:rPr>
              <a:t>(4), 373-409.</a:t>
            </a:r>
          </a:p>
          <a:p>
            <a:pPr marL="457200" indent="-457200"/>
            <a:r>
              <a:rPr lang="en-US" sz="1600" dirty="0" smtClean="0">
                <a:solidFill>
                  <a:schemeClr val="tx2"/>
                </a:solidFill>
              </a:rPr>
              <a:t>Coleman, A. (2007). Assessing the value of a journal beyond the impact factor</a:t>
            </a:r>
            <a:r>
              <a:rPr lang="en-US" sz="1600" i="1" dirty="0" smtClean="0">
                <a:solidFill>
                  <a:schemeClr val="tx2"/>
                </a:solidFill>
              </a:rPr>
              <a:t>. Journal of the American Society for Information Science and Technology, 58</a:t>
            </a:r>
            <a:r>
              <a:rPr lang="en-US" sz="1600" dirty="0" smtClean="0">
                <a:solidFill>
                  <a:schemeClr val="tx2"/>
                </a:solidFill>
              </a:rPr>
              <a:t>(8),1148-1161.</a:t>
            </a:r>
          </a:p>
        </p:txBody>
      </p:sp>
      <p:sp>
        <p:nvSpPr>
          <p:cNvPr id="6" name="Slide Number Placeholder 5"/>
          <p:cNvSpPr>
            <a:spLocks noGrp="1"/>
          </p:cNvSpPr>
          <p:nvPr>
            <p:ph type="sldNum" sz="quarter" idx="4"/>
          </p:nvPr>
        </p:nvSpPr>
        <p:spPr/>
        <p:txBody>
          <a:bodyPr/>
          <a:lstStyle/>
          <a:p>
            <a:fld id="{9DB5026D-50BE-4117-BEC9-A583F205791D}" type="slidenum">
              <a:rPr lang="en-US" smtClean="0"/>
              <a:pPr/>
              <a:t>11</a:t>
            </a:fld>
            <a:endParaRPr lang="en-US"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oAutofit/>
          </a:bodyPr>
          <a:lstStyle/>
          <a:p>
            <a:r>
              <a:rPr lang="en-US" sz="3200" smtClean="0">
                <a:effectLst>
                  <a:outerShdw blurRad="38100" dist="38100" dir="2700000" algn="tl">
                    <a:srgbClr val="000000">
                      <a:alpha val="43137"/>
                    </a:srgbClr>
                  </a:outerShdw>
                </a:effectLst>
              </a:rPr>
              <a:t>Lãnh đạo hệ thống tìm kiếm vị thế top 100</a:t>
            </a:r>
            <a:endParaRPr lang="en-US" sz="3200"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12</a:t>
            </a:fld>
            <a:endParaRPr lang="en-US" dirty="0"/>
          </a:p>
        </p:txBody>
      </p:sp>
      <p:pic>
        <p:nvPicPr>
          <p:cNvPr id="8" name="Picture 7" descr="tiger5.jpg"/>
          <p:cNvPicPr>
            <a:picLocks noChangeAspect="1"/>
          </p:cNvPicPr>
          <p:nvPr/>
        </p:nvPicPr>
        <p:blipFill>
          <a:blip r:embed="rId3" cstate="print"/>
          <a:stretch>
            <a:fillRect/>
          </a:stretch>
        </p:blipFill>
        <p:spPr>
          <a:xfrm>
            <a:off x="4495800" y="1981200"/>
            <a:ext cx="41656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457200" y="6019800"/>
            <a:ext cx="7848600" cy="584775"/>
          </a:xfrm>
          <a:prstGeom prst="rect">
            <a:avLst/>
          </a:prstGeom>
          <a:noFill/>
        </p:spPr>
        <p:txBody>
          <a:bodyPr wrap="square" rtlCol="0">
            <a:spAutoFit/>
          </a:bodyPr>
          <a:lstStyle/>
          <a:p>
            <a:pPr marL="457200" indent="-457200"/>
            <a:r>
              <a:rPr lang="en-US" sz="1600" dirty="0" smtClean="0">
                <a:solidFill>
                  <a:schemeClr val="tx2"/>
                </a:solidFill>
              </a:rPr>
              <a:t>Holmes, R. (2011). Despite ranking changes, questions persist. </a:t>
            </a:r>
            <a:r>
              <a:rPr lang="en-US" sz="1600" i="1" dirty="0" smtClean="0">
                <a:solidFill>
                  <a:schemeClr val="tx2"/>
                </a:solidFill>
              </a:rPr>
              <a:t>University ranking watch.  </a:t>
            </a:r>
            <a:r>
              <a:rPr lang="en-US" sz="1600" dirty="0" smtClean="0">
                <a:solidFill>
                  <a:schemeClr val="tx2"/>
                </a:solidFill>
              </a:rPr>
              <a:t>October 16, 2011, issue 193.</a:t>
            </a:r>
          </a:p>
        </p:txBody>
      </p:sp>
      <p:sp>
        <p:nvSpPr>
          <p:cNvPr id="10" name="Content Placeholder 2"/>
          <p:cNvSpPr>
            <a:spLocks noGrp="1"/>
          </p:cNvSpPr>
          <p:nvPr>
            <p:ph sz="half" idx="1"/>
          </p:nvPr>
        </p:nvSpPr>
        <p:spPr>
          <a:xfrm>
            <a:off x="228600" y="1371600"/>
            <a:ext cx="4038600" cy="4724400"/>
          </a:xfrm>
        </p:spPr>
        <p:txBody>
          <a:bodyPr>
            <a:normAutofit fontScale="92500"/>
          </a:bodyPr>
          <a:lstStyle/>
          <a:p>
            <a:pPr>
              <a:buFont typeface="Wingdings" pitchFamily="2" charset="2"/>
              <a:buChar char="§"/>
            </a:pPr>
            <a:r>
              <a:rPr lang="en-US" sz="2000" smtClean="0">
                <a:latin typeface="Arial" pitchFamily="34" charset="0"/>
                <a:cs typeface="Arial" pitchFamily="34" charset="0"/>
              </a:rPr>
              <a:t>Cưỡi hổ</a:t>
            </a:r>
          </a:p>
          <a:p>
            <a:pPr>
              <a:buFont typeface="Wingdings" pitchFamily="2" charset="2"/>
              <a:buNone/>
            </a:pPr>
            <a:r>
              <a:rPr lang="en-US" sz="2000" smtClean="0">
                <a:latin typeface="Arial" pitchFamily="34" charset="0"/>
                <a:cs typeface="Arial" pitchFamily="34" charset="0"/>
              </a:rPr>
              <a:t>   Ở Châu Á, sự cạnh tranh giữa các trường đại học và niềm tự hào quốc gia thúc đẩy cuộc chạy vào Top 100</a:t>
            </a:r>
          </a:p>
          <a:p>
            <a:r>
              <a:rPr lang="en-US" sz="2000" smtClean="0">
                <a:latin typeface="Arial" pitchFamily="34" charset="0"/>
                <a:cs typeface="Arial" pitchFamily="34" charset="0"/>
              </a:rPr>
              <a:t>Lãnh đạo hệ thống tìm kiếm vị thế top 100</a:t>
            </a:r>
          </a:p>
          <a:p>
            <a:pPr lvl="1"/>
            <a:r>
              <a:rPr lang="en-US" sz="2000" smtClean="0">
                <a:latin typeface="Arial" pitchFamily="34" charset="0"/>
                <a:cs typeface="Arial" pitchFamily="34" charset="0"/>
              </a:rPr>
              <a:t>Pháp có 2 trường năm trong </a:t>
            </a:r>
            <a:r>
              <a:rPr lang="en-US" sz="2000" smtClean="0">
                <a:latin typeface="Arial" pitchFamily="34" charset="0"/>
                <a:cs typeface="Arial" pitchFamily="34" charset="0"/>
              </a:rPr>
              <a:t>top </a:t>
            </a:r>
            <a:r>
              <a:rPr lang="en-US" sz="2000" dirty="0" smtClean="0">
                <a:latin typeface="Arial" pitchFamily="34" charset="0"/>
                <a:cs typeface="Arial" pitchFamily="34" charset="0"/>
              </a:rPr>
              <a:t>20</a:t>
            </a:r>
          </a:p>
          <a:p>
            <a:pPr lvl="1"/>
            <a:r>
              <a:rPr lang="en-US" sz="2000" smtClean="0">
                <a:latin typeface="Arial" pitchFamily="34" charset="0"/>
                <a:cs typeface="Arial" pitchFamily="34" charset="0"/>
              </a:rPr>
              <a:t>Malaysia đặt mục tiêu 1 trường nằm trong 50 trường hàng đầu và 3 trường nằm trong 100 trường hàng đầu năm 2020.</a:t>
            </a:r>
            <a:endParaRPr lang="en-US" sz="2000" dirty="0" smtClean="0">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86800" cy="1143000"/>
          </a:xfrm>
        </p:spPr>
        <p:txBody>
          <a:bodyPr>
            <a:normAutofit/>
          </a:bodyPr>
          <a:lstStyle/>
          <a:p>
            <a:r>
              <a:rPr lang="en-US" sz="2800" smtClean="0"/>
              <a:t>Thay đổi mục tiêu giáo dục cao hơn ở Malaysia</a:t>
            </a:r>
            <a:endParaRPr lang="en-US" sz="2800" dirty="0" smtClean="0"/>
          </a:p>
        </p:txBody>
      </p:sp>
      <p:sp>
        <p:nvSpPr>
          <p:cNvPr id="3" name="Content Placeholder 2"/>
          <p:cNvSpPr>
            <a:spLocks noGrp="1"/>
          </p:cNvSpPr>
          <p:nvPr>
            <p:ph sz="half" idx="1"/>
          </p:nvPr>
        </p:nvSpPr>
        <p:spPr>
          <a:xfrm>
            <a:off x="304800" y="1752600"/>
            <a:ext cx="4572000" cy="4953000"/>
          </a:xfrm>
        </p:spPr>
        <p:txBody>
          <a:bodyPr>
            <a:noAutofit/>
          </a:bodyPr>
          <a:lstStyle/>
          <a:p>
            <a:r>
              <a:rPr lang="en-US" sz="1800" smtClean="0">
                <a:latin typeface="Arial" pitchFamily="34" charset="0"/>
                <a:cs typeface="Arial" pitchFamily="34" charset="0"/>
              </a:rPr>
              <a:t>Trong bảng xếp hạng năm 2004 của 500 trường đại học hàng đầu thế giới</a:t>
            </a:r>
            <a:r>
              <a:rPr lang="vi-VN" sz="1800" smtClean="0">
                <a:latin typeface="Arial" pitchFamily="34" charset="0"/>
                <a:cs typeface="Arial" pitchFamily="34" charset="0"/>
              </a:rPr>
              <a:t>, Đại học </a:t>
            </a:r>
            <a:r>
              <a:rPr lang="en-US" sz="1800" smtClean="0">
                <a:latin typeface="Arial" pitchFamily="34" charset="0"/>
                <a:cs typeface="Arial" pitchFamily="34" charset="0"/>
              </a:rPr>
              <a:t>Giao thông </a:t>
            </a:r>
            <a:r>
              <a:rPr lang="vi-VN" sz="1800" smtClean="0">
                <a:latin typeface="Arial" pitchFamily="34" charset="0"/>
                <a:cs typeface="Arial" pitchFamily="34" charset="0"/>
              </a:rPr>
              <a:t>Thượng Hải </a:t>
            </a:r>
            <a:r>
              <a:rPr lang="en-US" sz="1800" smtClean="0">
                <a:latin typeface="Arial" pitchFamily="34" charset="0"/>
                <a:cs typeface="Arial" pitchFamily="34" charset="0"/>
              </a:rPr>
              <a:t> </a:t>
            </a:r>
            <a:r>
              <a:rPr lang="vi-VN" sz="1800" smtClean="0">
                <a:latin typeface="Arial" pitchFamily="34" charset="0"/>
                <a:cs typeface="Arial" pitchFamily="34" charset="0"/>
              </a:rPr>
              <a:t>đã liệt kê 66 trường đại học từ châu Á-Thái Bình Dương. . . nhưng không </a:t>
            </a:r>
            <a:r>
              <a:rPr lang="en-US" sz="1800" smtClean="0">
                <a:latin typeface="Arial" pitchFamily="34" charset="0"/>
                <a:cs typeface="Arial" pitchFamily="34" charset="0"/>
              </a:rPr>
              <a:t>có bất cứ m</a:t>
            </a:r>
            <a:r>
              <a:rPr lang="vi-VN" sz="1800" smtClean="0">
                <a:latin typeface="Arial" pitchFamily="34" charset="0"/>
                <a:cs typeface="Arial" pitchFamily="34" charset="0"/>
              </a:rPr>
              <a:t>ột</a:t>
            </a:r>
            <a:r>
              <a:rPr lang="en-US" sz="1800" smtClean="0">
                <a:latin typeface="Arial" pitchFamily="34" charset="0"/>
                <a:cs typeface="Arial" pitchFamily="34" charset="0"/>
              </a:rPr>
              <a:t> trường</a:t>
            </a:r>
            <a:r>
              <a:rPr lang="vi-VN" sz="1800" smtClean="0">
                <a:latin typeface="Arial" pitchFamily="34" charset="0"/>
                <a:cs typeface="Arial" pitchFamily="34" charset="0"/>
              </a:rPr>
              <a:t> </a:t>
            </a:r>
            <a:r>
              <a:rPr lang="en-US" sz="1800" smtClean="0">
                <a:latin typeface="Arial" pitchFamily="34" charset="0"/>
                <a:cs typeface="Arial" pitchFamily="34" charset="0"/>
              </a:rPr>
              <a:t>nào </a:t>
            </a:r>
            <a:r>
              <a:rPr lang="vi-VN" sz="1800" smtClean="0">
                <a:latin typeface="Arial" pitchFamily="34" charset="0"/>
                <a:cs typeface="Arial" pitchFamily="34" charset="0"/>
              </a:rPr>
              <a:t>từ Malaysia. </a:t>
            </a:r>
            <a:r>
              <a:rPr lang="en-US" sz="1800" smtClean="0">
                <a:latin typeface="Arial" pitchFamily="34" charset="0"/>
                <a:cs typeface="Arial" pitchFamily="34" charset="0"/>
              </a:rPr>
              <a:t>Việc </a:t>
            </a:r>
            <a:r>
              <a:rPr lang="vi-VN" sz="1800" smtClean="0">
                <a:latin typeface="Arial" pitchFamily="34" charset="0"/>
                <a:cs typeface="Arial" pitchFamily="34" charset="0"/>
              </a:rPr>
              <a:t>Malaysia </a:t>
            </a:r>
            <a:r>
              <a:rPr lang="en-US" sz="1800" smtClean="0">
                <a:latin typeface="Arial" pitchFamily="34" charset="0"/>
                <a:cs typeface="Arial" pitchFamily="34" charset="0"/>
              </a:rPr>
              <a:t>không nằm trong</a:t>
            </a:r>
            <a:r>
              <a:rPr lang="vi-VN" sz="1800" smtClean="0">
                <a:latin typeface="Arial" pitchFamily="34" charset="0"/>
                <a:cs typeface="Arial" pitchFamily="34" charset="0"/>
              </a:rPr>
              <a:t> bảng xếp hạng </a:t>
            </a:r>
            <a:r>
              <a:rPr lang="en-US" sz="1800" smtClean="0">
                <a:latin typeface="Arial" pitchFamily="34" charset="0"/>
                <a:cs typeface="Arial" pitchFamily="34" charset="0"/>
              </a:rPr>
              <a:t>phụ lục </a:t>
            </a:r>
            <a:r>
              <a:rPr lang="vi-VN" sz="1800" smtClean="0">
                <a:latin typeface="Arial" pitchFamily="34" charset="0"/>
                <a:cs typeface="Arial" pitchFamily="34" charset="0"/>
              </a:rPr>
              <a:t>của 50 trường đại học hàng đầu thế </a:t>
            </a:r>
            <a:r>
              <a:rPr lang="vi-VN" sz="1800" smtClean="0">
                <a:latin typeface="Arial" pitchFamily="34" charset="0"/>
                <a:cs typeface="Arial" pitchFamily="34" charset="0"/>
              </a:rPr>
              <a:t>giới</a:t>
            </a:r>
            <a:r>
              <a:rPr lang="en-US" sz="1800" smtClean="0">
                <a:latin typeface="Arial" pitchFamily="34" charset="0"/>
                <a:cs typeface="Arial" pitchFamily="34" charset="0"/>
              </a:rPr>
              <a:t> </a:t>
            </a:r>
            <a:r>
              <a:rPr lang="en-US" sz="1800" smtClean="0">
                <a:latin typeface="Arial" pitchFamily="34" charset="0"/>
                <a:cs typeface="Arial" pitchFamily="34" charset="0"/>
              </a:rPr>
              <a:t>của tạp chí The Times </a:t>
            </a:r>
            <a:r>
              <a:rPr lang="vi-VN" sz="1800" smtClean="0">
                <a:latin typeface="Arial" pitchFamily="34" charset="0"/>
                <a:cs typeface="Arial" pitchFamily="34" charset="0"/>
              </a:rPr>
              <a:t>và </a:t>
            </a:r>
            <a:r>
              <a:rPr lang="en-US" sz="1800" smtClean="0">
                <a:latin typeface="Arial" pitchFamily="34" charset="0"/>
                <a:cs typeface="Arial" pitchFamily="34" charset="0"/>
              </a:rPr>
              <a:t>không </a:t>
            </a:r>
            <a:r>
              <a:rPr lang="en-US" sz="1800" smtClean="0">
                <a:latin typeface="Arial" pitchFamily="34" charset="0"/>
                <a:cs typeface="Arial" pitchFamily="34" charset="0"/>
              </a:rPr>
              <a:t>nằm </a:t>
            </a:r>
            <a:r>
              <a:rPr lang="en-US" sz="1800" smtClean="0">
                <a:latin typeface="Arial" pitchFamily="34" charset="0"/>
                <a:cs typeface="Arial" pitchFamily="34" charset="0"/>
              </a:rPr>
              <a:t>trong bảng xếp hạng 500 trường đại học hàng đầu thế giới</a:t>
            </a:r>
            <a:r>
              <a:rPr lang="vi-VN" sz="1800" smtClean="0">
                <a:latin typeface="Arial" pitchFamily="34" charset="0"/>
                <a:cs typeface="Arial" pitchFamily="34" charset="0"/>
              </a:rPr>
              <a:t> của Đại học </a:t>
            </a:r>
            <a:r>
              <a:rPr lang="en-US" sz="1800" smtClean="0">
                <a:latin typeface="Arial" pitchFamily="34" charset="0"/>
                <a:cs typeface="Arial" pitchFamily="34" charset="0"/>
              </a:rPr>
              <a:t>Giao thông Thượng Hải </a:t>
            </a:r>
            <a:r>
              <a:rPr lang="vi-VN" sz="1800" smtClean="0">
                <a:latin typeface="Arial" pitchFamily="34" charset="0"/>
                <a:cs typeface="Arial" pitchFamily="34" charset="0"/>
              </a:rPr>
              <a:t> </a:t>
            </a:r>
            <a:r>
              <a:rPr lang="en-US" sz="1800" smtClean="0">
                <a:latin typeface="Arial" pitchFamily="34" charset="0"/>
                <a:cs typeface="Arial" pitchFamily="34" charset="0"/>
              </a:rPr>
              <a:t>trở thành</a:t>
            </a:r>
            <a:r>
              <a:rPr lang="vi-VN" sz="1800" smtClean="0">
                <a:latin typeface="Arial" pitchFamily="34" charset="0"/>
                <a:cs typeface="Arial" pitchFamily="34" charset="0"/>
              </a:rPr>
              <a:t> trọng tâm của cuộc tranh luận của quốc hội và quan tâm </a:t>
            </a:r>
            <a:r>
              <a:rPr lang="en-US" sz="1800" smtClean="0">
                <a:latin typeface="Arial" pitchFamily="34" charset="0"/>
                <a:cs typeface="Arial" pitchFamily="34" charset="0"/>
              </a:rPr>
              <a:t>hàng đầu</a:t>
            </a:r>
            <a:r>
              <a:rPr lang="vi-VN" sz="1800" smtClean="0">
                <a:latin typeface="Arial" pitchFamily="34" charset="0"/>
                <a:cs typeface="Arial" pitchFamily="34" charset="0"/>
              </a:rPr>
              <a:t>. (Lim Kit Siang, 11 tháng 9 2004</a:t>
            </a:r>
            <a:endParaRPr lang="en-US" sz="1800" dirty="0" smtClean="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DB5026D-50BE-4117-BEC9-A583F205791D}" type="slidenum">
              <a:rPr lang="en-US" smtClean="0"/>
              <a:pPr/>
              <a:t>13</a:t>
            </a:fld>
            <a:endParaRPr lang="en-US" dirty="0"/>
          </a:p>
        </p:txBody>
      </p:sp>
      <p:pic>
        <p:nvPicPr>
          <p:cNvPr id="1028" name="Picture 4"/>
          <p:cNvPicPr>
            <a:picLocks noChangeAspect="1" noChangeArrowheads="1"/>
          </p:cNvPicPr>
          <p:nvPr/>
        </p:nvPicPr>
        <p:blipFill>
          <a:blip r:embed="rId3" cstate="print"/>
          <a:srcRect t="4444" r="30000" b="6667"/>
          <a:stretch>
            <a:fillRect/>
          </a:stretch>
        </p:blipFill>
        <p:spPr bwMode="auto">
          <a:xfrm>
            <a:off x="4953000" y="1981199"/>
            <a:ext cx="3352800" cy="31931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rmAutofit/>
          </a:bodyPr>
          <a:lstStyle/>
          <a:p>
            <a:r>
              <a:rPr lang="en-US" sz="3200" smtClean="0"/>
              <a:t>Những thay đổi về mục tiêu và chiến thuật </a:t>
            </a:r>
            <a:endParaRPr lang="en-US" sz="3200" dirty="0" smtClean="0"/>
          </a:p>
        </p:txBody>
      </p:sp>
      <p:sp>
        <p:nvSpPr>
          <p:cNvPr id="3" name="Content Placeholder 2"/>
          <p:cNvSpPr>
            <a:spLocks noGrp="1"/>
          </p:cNvSpPr>
          <p:nvPr>
            <p:ph sz="half" idx="1"/>
          </p:nvPr>
        </p:nvSpPr>
        <p:spPr>
          <a:xfrm>
            <a:off x="381000" y="1447800"/>
            <a:ext cx="4267200" cy="5029200"/>
          </a:xfrm>
        </p:spPr>
        <p:txBody>
          <a:bodyPr>
            <a:noAutofit/>
          </a:bodyPr>
          <a:lstStyle/>
          <a:p>
            <a:pPr algn="just"/>
            <a:r>
              <a:rPr lang="vi-VN" sz="1800" smtClean="0">
                <a:latin typeface="Arial" pitchFamily="34" charset="0"/>
                <a:cs typeface="Arial" pitchFamily="34" charset="0"/>
              </a:rPr>
              <a:t>Bộ Giáo dục Đại học sẽ tuyển nhiều sinh viên quốc tế và tích cực </a:t>
            </a:r>
            <a:r>
              <a:rPr lang="en-US" sz="1800" smtClean="0">
                <a:latin typeface="Arial" pitchFamily="34" charset="0"/>
                <a:cs typeface="Arial" pitchFamily="34" charset="0"/>
              </a:rPr>
              <a:t>quảng bá Malaysia </a:t>
            </a:r>
            <a:r>
              <a:rPr lang="vi-VN" sz="1800" smtClean="0">
                <a:latin typeface="Arial" pitchFamily="34" charset="0"/>
                <a:cs typeface="Arial" pitchFamily="34" charset="0"/>
              </a:rPr>
              <a:t>như là một trung tâm giáo dục. Đây là một phần </a:t>
            </a:r>
            <a:r>
              <a:rPr lang="en-US" sz="1800" smtClean="0">
                <a:latin typeface="Arial" pitchFamily="34" charset="0"/>
                <a:cs typeface="Arial" pitchFamily="34" charset="0"/>
              </a:rPr>
              <a:t>trong </a:t>
            </a:r>
            <a:r>
              <a:rPr lang="vi-VN" sz="1800" smtClean="0">
                <a:latin typeface="Arial" pitchFamily="34" charset="0"/>
                <a:cs typeface="Arial" pitchFamily="34" charset="0"/>
              </a:rPr>
              <a:t>những nỗ lực</a:t>
            </a:r>
            <a:r>
              <a:rPr lang="en-US" sz="1800" smtClean="0">
                <a:latin typeface="Arial" pitchFamily="34" charset="0"/>
                <a:cs typeface="Arial" pitchFamily="34" charset="0"/>
              </a:rPr>
              <a:t> </a:t>
            </a:r>
            <a:r>
              <a:rPr lang="vi-VN" sz="1800" smtClean="0">
                <a:latin typeface="Arial" pitchFamily="34" charset="0"/>
                <a:cs typeface="Arial" pitchFamily="34" charset="0"/>
              </a:rPr>
              <a:t>để có </a:t>
            </a:r>
            <a:r>
              <a:rPr lang="en-US" sz="1800" smtClean="0">
                <a:latin typeface="Arial" pitchFamily="34" charset="0"/>
                <a:cs typeface="Arial" pitchFamily="34" charset="0"/>
              </a:rPr>
              <a:t>được </a:t>
            </a:r>
            <a:r>
              <a:rPr lang="vi-VN" sz="1800" smtClean="0">
                <a:latin typeface="Arial" pitchFamily="34" charset="0"/>
                <a:cs typeface="Arial" pitchFamily="34" charset="0"/>
              </a:rPr>
              <a:t>một trường đại học </a:t>
            </a:r>
            <a:r>
              <a:rPr lang="en-US" sz="1800" smtClean="0">
                <a:latin typeface="Arial" pitchFamily="34" charset="0"/>
                <a:cs typeface="Arial" pitchFamily="34" charset="0"/>
              </a:rPr>
              <a:t>trong nước được </a:t>
            </a:r>
            <a:r>
              <a:rPr lang="vi-VN" sz="1800" smtClean="0">
                <a:latin typeface="Arial" pitchFamily="34" charset="0"/>
                <a:cs typeface="Arial" pitchFamily="34" charset="0"/>
              </a:rPr>
              <a:t>xếp hạng trong số 50 trường đại học hàng đầu của</a:t>
            </a:r>
            <a:r>
              <a:rPr lang="en-US" sz="1800" smtClean="0">
                <a:latin typeface="Arial" pitchFamily="34" charset="0"/>
                <a:cs typeface="Arial" pitchFamily="34" charset="0"/>
              </a:rPr>
              <a:t> </a:t>
            </a:r>
            <a:r>
              <a:rPr lang="vi-VN" sz="1800" smtClean="0">
                <a:latin typeface="Arial" pitchFamily="34" charset="0"/>
                <a:cs typeface="Arial" pitchFamily="34" charset="0"/>
              </a:rPr>
              <a:t>thế giới vào năm 2020. Phó </a:t>
            </a:r>
            <a:r>
              <a:rPr lang="en-US" sz="1800" smtClean="0">
                <a:latin typeface="Arial" pitchFamily="34" charset="0"/>
                <a:cs typeface="Arial" pitchFamily="34" charset="0"/>
              </a:rPr>
              <a:t>Bộ trưởng </a:t>
            </a:r>
            <a:r>
              <a:rPr lang="vi-VN" sz="1800" smtClean="0">
                <a:latin typeface="Arial" pitchFamily="34" charset="0"/>
                <a:cs typeface="Arial" pitchFamily="34" charset="0"/>
              </a:rPr>
              <a:t>Giáo dục đại học Datuk Saifuddin Abdullah cho biết để nâng cao bảng xếp hạng trong QS WUR, phải </a:t>
            </a:r>
            <a:r>
              <a:rPr lang="en-US" sz="1800" smtClean="0">
                <a:latin typeface="Arial" pitchFamily="34" charset="0"/>
                <a:cs typeface="Arial" pitchFamily="34" charset="0"/>
              </a:rPr>
              <a:t>tăng cường</a:t>
            </a:r>
            <a:r>
              <a:rPr lang="vi-VN" sz="1800" smtClean="0">
                <a:latin typeface="Arial" pitchFamily="34" charset="0"/>
                <a:cs typeface="Arial" pitchFamily="34" charset="0"/>
              </a:rPr>
              <a:t> nghiên cứu và phát triển mạng lưới hợp tác quốc tế và các ấn phẩm </a:t>
            </a:r>
            <a:r>
              <a:rPr lang="en-US" sz="1800" smtClean="0">
                <a:latin typeface="Arial" pitchFamily="34" charset="0"/>
                <a:cs typeface="Arial" pitchFamily="34" charset="0"/>
              </a:rPr>
              <a:t>có giá trị</a:t>
            </a:r>
            <a:r>
              <a:rPr lang="vi-VN" sz="1800" smtClean="0">
                <a:latin typeface="Arial" pitchFamily="34" charset="0"/>
                <a:cs typeface="Arial" pitchFamily="34" charset="0"/>
              </a:rPr>
              <a:t>. (New Straits Times, năm 2012)</a:t>
            </a:r>
            <a:endParaRPr lang="en-US" sz="1800" smtClean="0">
              <a:latin typeface="Arial" pitchFamily="34" charset="0"/>
              <a:cs typeface="Arial" pitchFamily="34" charset="0"/>
            </a:endParaRPr>
          </a:p>
          <a:p>
            <a:pPr marL="0" indent="0" algn="just">
              <a:lnSpc>
                <a:spcPct val="110000"/>
              </a:lnSpc>
              <a:buNone/>
            </a:pPr>
            <a:endParaRPr lang="en-US" sz="1800"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DB5026D-50BE-4117-BEC9-A583F205791D}" type="slidenum">
              <a:rPr lang="en-US" smtClean="0"/>
              <a:pPr/>
              <a:t>14</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5257800" y="1752600"/>
            <a:ext cx="3200400" cy="2387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1143000"/>
          </a:xfrm>
        </p:spPr>
        <p:txBody>
          <a:bodyPr>
            <a:noAutofit/>
          </a:bodyPr>
          <a:lstStyle/>
          <a:p>
            <a:r>
              <a:rPr lang="en-US" sz="2400" smtClean="0"/>
              <a:t>Có bao nhiêu trường đại học có thể lọt vào Top 100?</a:t>
            </a:r>
            <a:endParaRPr lang="en-US" sz="2400" dirty="0" smtClean="0"/>
          </a:p>
        </p:txBody>
      </p:sp>
      <p:sp>
        <p:nvSpPr>
          <p:cNvPr id="9" name="Content Placeholder 8"/>
          <p:cNvSpPr>
            <a:spLocks noGrp="1"/>
          </p:cNvSpPr>
          <p:nvPr>
            <p:ph sz="half" idx="1"/>
          </p:nvPr>
        </p:nvSpPr>
        <p:spPr>
          <a:xfrm>
            <a:off x="381000" y="1600201"/>
            <a:ext cx="4038600" cy="4800599"/>
          </a:xfrm>
        </p:spPr>
        <p:txBody>
          <a:bodyPr>
            <a:normAutofit lnSpcReduction="10000"/>
          </a:bodyPr>
          <a:lstStyle/>
          <a:p>
            <a:pPr>
              <a:buFont typeface="Wingdings" pitchFamily="2" charset="2"/>
              <a:buChar char="§"/>
            </a:pPr>
            <a:r>
              <a:rPr lang="en-US" sz="2400" smtClean="0">
                <a:latin typeface="Arial" pitchFamily="34" charset="0"/>
                <a:cs typeface="Arial" pitchFamily="34" charset="0"/>
              </a:rPr>
              <a:t> C</a:t>
            </a:r>
            <a:r>
              <a:rPr lang="vi-VN" sz="2400" smtClean="0">
                <a:latin typeface="Arial" pitchFamily="34" charset="0"/>
                <a:cs typeface="Arial" pitchFamily="34" charset="0"/>
              </a:rPr>
              <a:t>hính sách</a:t>
            </a:r>
            <a:r>
              <a:rPr lang="en-US" sz="2400" smtClean="0">
                <a:latin typeface="Arial" pitchFamily="34" charset="0"/>
                <a:cs typeface="Arial" pitchFamily="34" charset="0"/>
              </a:rPr>
              <a:t> </a:t>
            </a:r>
            <a:r>
              <a:rPr lang="vi-VN" sz="2400" smtClean="0">
                <a:latin typeface="Arial" pitchFamily="34" charset="0"/>
                <a:cs typeface="Arial" pitchFamily="34" charset="0"/>
              </a:rPr>
              <a:t>thiết kế để được </a:t>
            </a:r>
            <a:r>
              <a:rPr lang="en-US" sz="2400" smtClean="0">
                <a:latin typeface="Arial" pitchFamily="34" charset="0"/>
                <a:cs typeface="Arial" pitchFamily="34" charset="0"/>
              </a:rPr>
              <a:t>vào </a:t>
            </a:r>
            <a:r>
              <a:rPr lang="vi-VN" sz="2400" smtClean="0">
                <a:latin typeface="Arial" pitchFamily="34" charset="0"/>
                <a:cs typeface="Arial" pitchFamily="34" charset="0"/>
              </a:rPr>
              <a:t>top 100 </a:t>
            </a:r>
            <a:r>
              <a:rPr lang="en-US" sz="2400" smtClean="0">
                <a:latin typeface="Arial" pitchFamily="34" charset="0"/>
                <a:cs typeface="Arial" pitchFamily="34" charset="0"/>
              </a:rPr>
              <a:t>có</a:t>
            </a:r>
            <a:r>
              <a:rPr lang="vi-VN" sz="2400" smtClean="0">
                <a:latin typeface="Arial" pitchFamily="34" charset="0"/>
                <a:cs typeface="Arial" pitchFamily="34" charset="0"/>
              </a:rPr>
              <a:t> nên được áp dụng cho tất cả các trường đại học bất kể nhiệm vụ của họ?</a:t>
            </a:r>
            <a:endParaRPr lang="en-US" sz="2400" smtClean="0">
              <a:latin typeface="Arial" pitchFamily="34" charset="0"/>
              <a:cs typeface="Arial" pitchFamily="34" charset="0"/>
            </a:endParaRPr>
          </a:p>
          <a:p>
            <a:pPr>
              <a:buFont typeface="Wingdings" pitchFamily="2" charset="2"/>
              <a:buChar char="§"/>
            </a:pPr>
            <a:r>
              <a:rPr lang="en-US" sz="2400" smtClean="0">
                <a:latin typeface="Arial" pitchFamily="34" charset="0"/>
                <a:cs typeface="Arial" pitchFamily="34" charset="0"/>
              </a:rPr>
              <a:t> Những ảnh hưởng nào </a:t>
            </a:r>
            <a:r>
              <a:rPr lang="vi-VN" sz="2400" smtClean="0">
                <a:latin typeface="Arial" pitchFamily="34" charset="0"/>
                <a:cs typeface="Arial" pitchFamily="34" charset="0"/>
              </a:rPr>
              <a:t>tác động </a:t>
            </a:r>
            <a:r>
              <a:rPr lang="en-US" sz="2400" smtClean="0">
                <a:latin typeface="Arial" pitchFamily="34" charset="0"/>
                <a:cs typeface="Arial" pitchFamily="34" charset="0"/>
              </a:rPr>
              <a:t>lên </a:t>
            </a:r>
            <a:r>
              <a:rPr lang="vi-VN" sz="2400" smtClean="0">
                <a:latin typeface="Arial" pitchFamily="34" charset="0"/>
                <a:cs typeface="Arial" pitchFamily="34" charset="0"/>
              </a:rPr>
              <a:t>các trường đại học, hệ thống giáo dục, kiến thức sản xuất, sinh viên và xã hội?</a:t>
            </a:r>
            <a:endParaRPr lang="en-US" sz="2400" smtClean="0">
              <a:latin typeface="Arial" pitchFamily="34" charset="0"/>
              <a:cs typeface="Arial" pitchFamily="34" charset="0"/>
            </a:endParaRPr>
          </a:p>
          <a:p>
            <a:pPr>
              <a:buFont typeface="Wingdings" pitchFamily="2" charset="2"/>
              <a:buChar char="§"/>
            </a:pPr>
            <a:r>
              <a:rPr lang="en-US" sz="2400" smtClean="0">
                <a:latin typeface="Arial" pitchFamily="34" charset="0"/>
                <a:cs typeface="Arial" pitchFamily="34" charset="0"/>
              </a:rPr>
              <a:t> </a:t>
            </a:r>
            <a:r>
              <a:rPr lang="en-US" sz="2400" b="1" smtClean="0">
                <a:latin typeface="Arial" pitchFamily="34" charset="0"/>
                <a:cs typeface="Arial" pitchFamily="34" charset="0"/>
              </a:rPr>
              <a:t>Có phải ‘con hổ’ đang hướng chúng ta đến chất lượng cao hơn?</a:t>
            </a:r>
            <a:endParaRPr lang="en-US" sz="2400" b="1"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9DB5026D-50BE-4117-BEC9-A583F205791D}" type="slidenum">
              <a:rPr lang="en-US" smtClean="0"/>
              <a:pPr/>
              <a:t>15</a:t>
            </a:fld>
            <a:endParaRPr lang="en-US" dirty="0"/>
          </a:p>
        </p:txBody>
      </p:sp>
      <p:pic>
        <p:nvPicPr>
          <p:cNvPr id="12" name="Picture 2"/>
          <p:cNvPicPr>
            <a:picLocks noChangeAspect="1" noChangeArrowheads="1"/>
          </p:cNvPicPr>
          <p:nvPr/>
        </p:nvPicPr>
        <p:blipFill>
          <a:blip r:embed="rId4" cstate="print"/>
          <a:srcRect/>
          <a:stretch>
            <a:fillRect/>
          </a:stretch>
        </p:blipFill>
        <p:spPr bwMode="auto">
          <a:xfrm>
            <a:off x="4648200" y="1600200"/>
            <a:ext cx="3812538"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Marx Bros Cabin Scene.mp4">
            <a:hlinkClick r:id="" action="ppaction://media"/>
          </p:cNvPr>
          <p:cNvPicPr>
            <a:picLocks noRot="1" noChangeAspect="1"/>
          </p:cNvPicPr>
          <p:nvPr>
            <a:videoFile r:link="rId1"/>
          </p:nvPr>
        </p:nvPicPr>
        <p:blipFill>
          <a:blip r:embed="rId5" cstate="print"/>
          <a:stretch>
            <a:fillRect/>
          </a:stretch>
        </p:blipFill>
        <p:spPr>
          <a:xfrm>
            <a:off x="8534400" y="6400800"/>
            <a:ext cx="609600" cy="457200"/>
          </a:xfrm>
          <a:prstGeom prst="rect">
            <a:avLst/>
          </a:prstGeom>
        </p:spPr>
      </p:pic>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normAutofit/>
          </a:bodyPr>
          <a:lstStyle/>
          <a:p>
            <a:r>
              <a:rPr lang="en-US" sz="2000" smtClean="0"/>
              <a:t>Cuộc </a:t>
            </a:r>
            <a:r>
              <a:rPr lang="en-US" sz="2000" smtClean="0"/>
              <a:t>chạy đua này không diễn ra trên một cánh đồng bằng phẳng</a:t>
            </a:r>
            <a:endParaRPr lang="en-US" sz="2000" dirty="0" smtClean="0"/>
          </a:p>
        </p:txBody>
      </p:sp>
      <p:sp>
        <p:nvSpPr>
          <p:cNvPr id="3" name="Content Placeholder 2"/>
          <p:cNvSpPr>
            <a:spLocks noGrp="1"/>
          </p:cNvSpPr>
          <p:nvPr>
            <p:ph sz="half" idx="1"/>
          </p:nvPr>
        </p:nvSpPr>
        <p:spPr>
          <a:xfrm>
            <a:off x="381000" y="1524000"/>
            <a:ext cx="4191000" cy="4572000"/>
          </a:xfrm>
        </p:spPr>
        <p:txBody>
          <a:bodyPr>
            <a:normAutofit fontScale="92500"/>
          </a:bodyPr>
          <a:lstStyle/>
          <a:p>
            <a:pPr>
              <a:buFont typeface="Wingdings" pitchFamily="2" charset="2"/>
              <a:buChar char="§"/>
            </a:pPr>
            <a:r>
              <a:rPr lang="en-US" sz="2400" smtClean="0">
                <a:latin typeface="Arial" pitchFamily="34" charset="0"/>
                <a:cs typeface="Arial" pitchFamily="34" charset="0"/>
              </a:rPr>
              <a:t> </a:t>
            </a:r>
            <a:r>
              <a:rPr lang="vi-VN" sz="2400" smtClean="0">
                <a:latin typeface="Arial" pitchFamily="34" charset="0"/>
                <a:cs typeface="Arial" pitchFamily="34" charset="0"/>
              </a:rPr>
              <a:t>Các số liệu để đo lường thành công trong cuộc đua phản ánh giá trị phương Tây.</a:t>
            </a:r>
            <a:endParaRPr lang="en-US" sz="2400" smtClean="0">
              <a:latin typeface="Arial" pitchFamily="34" charset="0"/>
              <a:cs typeface="Arial" pitchFamily="34" charset="0"/>
            </a:endParaRPr>
          </a:p>
          <a:p>
            <a:pPr>
              <a:buFont typeface="Wingdings" pitchFamily="2" charset="2"/>
              <a:buChar char="§"/>
            </a:pPr>
            <a:r>
              <a:rPr lang="en-US" sz="2400" smtClean="0">
                <a:latin typeface="Arial" pitchFamily="34" charset="0"/>
                <a:cs typeface="Arial" pitchFamily="34" charset="0"/>
              </a:rPr>
              <a:t> C</a:t>
            </a:r>
            <a:r>
              <a:rPr lang="vi-VN" sz="2400" smtClean="0">
                <a:latin typeface="Arial" pitchFamily="34" charset="0"/>
                <a:cs typeface="Arial" pitchFamily="34" charset="0"/>
              </a:rPr>
              <a:t>ác trường đại học </a:t>
            </a:r>
            <a:r>
              <a:rPr lang="en-US" sz="2400" smtClean="0">
                <a:latin typeface="Arial" pitchFamily="34" charset="0"/>
                <a:cs typeface="Arial" pitchFamily="34" charset="0"/>
              </a:rPr>
              <a:t>phương Tây vượt lên trước</a:t>
            </a:r>
            <a:r>
              <a:rPr lang="vi-VN" sz="2400" smtClean="0">
                <a:latin typeface="Arial" pitchFamily="34" charset="0"/>
                <a:cs typeface="Arial" pitchFamily="34" charset="0"/>
              </a:rPr>
              <a:t> trong cuộc chạy đua </a:t>
            </a:r>
            <a:r>
              <a:rPr lang="en-US" sz="2400" smtClean="0">
                <a:latin typeface="Arial" pitchFamily="34" charset="0"/>
                <a:cs typeface="Arial" pitchFamily="34" charset="0"/>
              </a:rPr>
              <a:t>xét về</a:t>
            </a:r>
            <a:r>
              <a:rPr lang="vi-VN" sz="2400" smtClean="0">
                <a:latin typeface="Arial" pitchFamily="34" charset="0"/>
                <a:cs typeface="Arial" pitchFamily="34" charset="0"/>
              </a:rPr>
              <a:t> nguồn nhân lực và tài chính.</a:t>
            </a:r>
            <a:endParaRPr lang="en-US" sz="2400" smtClean="0">
              <a:latin typeface="Arial" pitchFamily="34" charset="0"/>
              <a:cs typeface="Arial" pitchFamily="34" charset="0"/>
            </a:endParaRPr>
          </a:p>
          <a:p>
            <a:pPr>
              <a:buFont typeface="Wingdings" pitchFamily="2" charset="2"/>
              <a:buChar char="§"/>
            </a:pPr>
            <a:r>
              <a:rPr lang="en-US" sz="2400" smtClean="0">
                <a:latin typeface="Arial" pitchFamily="34" charset="0"/>
                <a:cs typeface="Arial" pitchFamily="34" charset="0"/>
              </a:rPr>
              <a:t> Có phải các nhà l</a:t>
            </a:r>
            <a:r>
              <a:rPr lang="vi-VN" sz="2400" smtClean="0">
                <a:latin typeface="Arial" pitchFamily="34" charset="0"/>
                <a:cs typeface="Arial" pitchFamily="34" charset="0"/>
              </a:rPr>
              <a:t>ãnh đạo giáo dục </a:t>
            </a:r>
            <a:r>
              <a:rPr lang="en-US" sz="2400" smtClean="0">
                <a:latin typeface="Arial" pitchFamily="34" charset="0"/>
                <a:cs typeface="Arial" pitchFamily="34" charset="0"/>
              </a:rPr>
              <a:t>đang chọn điều </a:t>
            </a:r>
            <a:r>
              <a:rPr lang="vi-VN" sz="2400" smtClean="0">
                <a:latin typeface="Arial" pitchFamily="34" charset="0"/>
                <a:cs typeface="Arial" pitchFamily="34" charset="0"/>
              </a:rPr>
              <a:t>bất lợi </a:t>
            </a:r>
            <a:r>
              <a:rPr lang="en-US" sz="2400" smtClean="0">
                <a:latin typeface="Arial" pitchFamily="34" charset="0"/>
                <a:cs typeface="Arial" pitchFamily="34" charset="0"/>
              </a:rPr>
              <a:t>cho nhà </a:t>
            </a:r>
            <a:r>
              <a:rPr lang="vi-VN" sz="2400" smtClean="0">
                <a:latin typeface="Arial" pitchFamily="34" charset="0"/>
                <a:cs typeface="Arial" pitchFamily="34" charset="0"/>
              </a:rPr>
              <a:t>trường, nhân viên, học sinh và xã hội</a:t>
            </a:r>
            <a:r>
              <a:rPr lang="en-US" sz="2400" smtClean="0">
                <a:latin typeface="Arial" pitchFamily="34" charset="0"/>
                <a:cs typeface="Arial" pitchFamily="34" charset="0"/>
              </a:rPr>
              <a:t> của họ</a:t>
            </a:r>
            <a:r>
              <a:rPr lang="vi-VN" sz="2400" smtClean="0">
                <a:latin typeface="Arial" pitchFamily="34" charset="0"/>
                <a:cs typeface="Arial" pitchFamily="34" charset="0"/>
              </a:rPr>
              <a:t>?</a:t>
            </a:r>
            <a:endParaRPr lang="en-US" sz="2400" dirty="0">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16</a:t>
            </a:fld>
            <a:endParaRPr lang="en-US" dirty="0"/>
          </a:p>
        </p:txBody>
      </p:sp>
      <p:pic>
        <p:nvPicPr>
          <p:cNvPr id="10" name="Catching  Up or Leading the Metrics 2 wmv.wmv">
            <a:hlinkClick r:id="" action="ppaction://media"/>
          </p:cNvPr>
          <p:cNvPicPr>
            <a:picLocks noRot="1" noChangeAspect="1"/>
          </p:cNvPicPr>
          <p:nvPr>
            <a:videoFile r:link="rId1"/>
          </p:nvPr>
        </p:nvPicPr>
        <p:blipFill>
          <a:blip r:embed="rId4" cstate="print"/>
          <a:stretch>
            <a:fillRect/>
          </a:stretch>
        </p:blipFill>
        <p:spPr>
          <a:xfrm>
            <a:off x="4648200" y="2133600"/>
            <a:ext cx="4267200" cy="3200400"/>
          </a:xfrm>
          <a:prstGeom prst="rect">
            <a:avLst/>
          </a:prstGeom>
        </p:spPr>
      </p:pic>
      <p:sp>
        <p:nvSpPr>
          <p:cNvPr id="7" name="Rectangle 6"/>
          <p:cNvSpPr/>
          <p:nvPr/>
        </p:nvSpPr>
        <p:spPr>
          <a:xfrm>
            <a:off x="533400" y="6085860"/>
            <a:ext cx="7239000" cy="523220"/>
          </a:xfrm>
          <a:prstGeom prst="rect">
            <a:avLst/>
          </a:prstGeom>
        </p:spPr>
        <p:txBody>
          <a:bodyPr wrap="square">
            <a:spAutoFit/>
          </a:bodyPr>
          <a:lstStyle/>
          <a:p>
            <a:r>
              <a:rPr lang="en-US" sz="1400" dirty="0" err="1" smtClean="0">
                <a:solidFill>
                  <a:schemeClr val="tx2"/>
                </a:solidFill>
              </a:rPr>
              <a:t>Hallinger</a:t>
            </a:r>
            <a:r>
              <a:rPr lang="en-US" sz="1400" dirty="0" smtClean="0">
                <a:solidFill>
                  <a:schemeClr val="tx2"/>
                </a:solidFill>
              </a:rPr>
              <a:t>, P. (2011). Accelerating development of a knowledge base for educational leadership and management in East Asia. </a:t>
            </a:r>
            <a:r>
              <a:rPr lang="en-US" sz="1400" i="1" dirty="0" smtClean="0">
                <a:solidFill>
                  <a:schemeClr val="tx2"/>
                </a:solidFill>
              </a:rPr>
              <a:t>School Leadership and Management, 31</a:t>
            </a:r>
            <a:r>
              <a:rPr lang="en-US" sz="1400" dirty="0" smtClean="0">
                <a:solidFill>
                  <a:schemeClr val="tx2"/>
                </a:solidFill>
              </a:rPr>
              <a:t>(4), 305-320. </a:t>
            </a:r>
            <a:endParaRPr lang="en-US" sz="1400" dirty="0">
              <a:solidFill>
                <a:schemeClr val="tx2"/>
              </a:solidFill>
            </a:endParaRPr>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153400" cy="1143000"/>
          </a:xfrm>
        </p:spPr>
        <p:txBody>
          <a:bodyPr>
            <a:normAutofit/>
          </a:bodyPr>
          <a:lstStyle/>
          <a:p>
            <a:r>
              <a:rPr lang="en-US" smtClean="0"/>
              <a:t>Lan </a:t>
            </a:r>
            <a:r>
              <a:rPr lang="en-US" smtClean="0"/>
              <a:t>rộng ở Nam Á</a:t>
            </a:r>
            <a:endParaRPr lang="en-US" dirty="0"/>
          </a:p>
        </p:txBody>
      </p:sp>
      <p:sp>
        <p:nvSpPr>
          <p:cNvPr id="9" name="Content Placeholder 8"/>
          <p:cNvSpPr>
            <a:spLocks noGrp="1"/>
          </p:cNvSpPr>
          <p:nvPr>
            <p:ph sz="half" idx="1"/>
          </p:nvPr>
        </p:nvSpPr>
        <p:spPr/>
        <p:txBody>
          <a:bodyPr/>
          <a:lstStyle/>
          <a:p>
            <a:r>
              <a:rPr lang="en-US" smtClean="0"/>
              <a:t>Trung Quốc</a:t>
            </a:r>
            <a:endParaRPr lang="en-US" dirty="0" smtClean="0"/>
          </a:p>
          <a:p>
            <a:r>
              <a:rPr lang="en-US" dirty="0" smtClean="0"/>
              <a:t>Hong Kong</a:t>
            </a:r>
          </a:p>
          <a:p>
            <a:r>
              <a:rPr lang="en-US" dirty="0" smtClean="0"/>
              <a:t>Singapore</a:t>
            </a:r>
          </a:p>
          <a:p>
            <a:r>
              <a:rPr lang="en-US" smtClean="0"/>
              <a:t>Đài Loan</a:t>
            </a:r>
            <a:endParaRPr lang="en-US" dirty="0" smtClean="0"/>
          </a:p>
          <a:p>
            <a:r>
              <a:rPr lang="en-US" dirty="0" smtClean="0"/>
              <a:t>Malaysia</a:t>
            </a:r>
          </a:p>
          <a:p>
            <a:r>
              <a:rPr lang="en-US" smtClean="0"/>
              <a:t>Thái Lan</a:t>
            </a:r>
            <a:endParaRPr lang="en-US" dirty="0" smtClean="0"/>
          </a:p>
          <a:p>
            <a:r>
              <a:rPr lang="en-US" smtClean="0"/>
              <a:t>Việt Nam</a:t>
            </a:r>
            <a:endParaRPr lang="en-US" dirty="0"/>
          </a:p>
        </p:txBody>
      </p:sp>
      <p:sp>
        <p:nvSpPr>
          <p:cNvPr id="7" name="Slide Number Placeholder 6"/>
          <p:cNvSpPr>
            <a:spLocks noGrp="1"/>
          </p:cNvSpPr>
          <p:nvPr>
            <p:ph type="sldNum" sz="quarter" idx="4"/>
          </p:nvPr>
        </p:nvSpPr>
        <p:spPr/>
        <p:txBody>
          <a:bodyPr/>
          <a:lstStyle/>
          <a:p>
            <a:fld id="{9DB5026D-50BE-4117-BEC9-A583F205791D}" type="slidenum">
              <a:rPr lang="en-US" smtClean="0"/>
              <a:pPr/>
              <a:t>17</a:t>
            </a:fld>
            <a:endParaRPr lang="en-US" dirty="0"/>
          </a:p>
        </p:txBody>
      </p:sp>
      <p:pic>
        <p:nvPicPr>
          <p:cNvPr id="2050" name="Picture 2"/>
          <p:cNvPicPr>
            <a:picLocks noChangeAspect="1" noChangeArrowheads="1"/>
          </p:cNvPicPr>
          <p:nvPr/>
        </p:nvPicPr>
        <p:blipFill>
          <a:blip r:embed="rId3" cstate="print"/>
          <a:srcRect l="6000" t="11139" r="2000" b="23199"/>
          <a:stretch>
            <a:fillRect/>
          </a:stretch>
        </p:blipFill>
        <p:spPr bwMode="auto">
          <a:xfrm>
            <a:off x="4578220" y="2209800"/>
            <a:ext cx="4184780" cy="2971800"/>
          </a:xfrm>
          <a:prstGeom prst="rect">
            <a:avLst/>
          </a:prstGeom>
          <a:noFill/>
          <a:ln w="9525">
            <a:noFill/>
            <a:miter lim="800000"/>
            <a:headEnd/>
            <a:tailEnd/>
          </a:ln>
          <a:effectLst/>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7924800" cy="1143000"/>
          </a:xfrm>
        </p:spPr>
        <p:txBody>
          <a:bodyPr>
            <a:normAutofit/>
          </a:bodyPr>
          <a:lstStyle/>
          <a:p>
            <a:r>
              <a:rPr lang="en-US" sz="2800" smtClean="0"/>
              <a:t>T</a:t>
            </a:r>
            <a:r>
              <a:rPr lang="vi-VN" sz="2800" smtClean="0"/>
              <a:t>ác động của </a:t>
            </a:r>
            <a:r>
              <a:rPr lang="en-US" sz="2800" smtClean="0"/>
              <a:t>p</a:t>
            </a:r>
            <a:r>
              <a:rPr lang="vi-VN" sz="2800" smtClean="0"/>
              <a:t>hần thưởng cho </a:t>
            </a:r>
            <a:r>
              <a:rPr lang="en-US" sz="2800" smtClean="0"/>
              <a:t>các bài viết</a:t>
            </a:r>
            <a:endParaRPr lang="en-US" sz="2800" dirty="0"/>
          </a:p>
        </p:txBody>
      </p:sp>
      <p:sp>
        <p:nvSpPr>
          <p:cNvPr id="13" name="Content Placeholder 12"/>
          <p:cNvSpPr>
            <a:spLocks noGrp="1"/>
          </p:cNvSpPr>
          <p:nvPr>
            <p:ph sz="half" idx="1"/>
          </p:nvPr>
        </p:nvSpPr>
        <p:spPr>
          <a:xfrm>
            <a:off x="457200" y="1371600"/>
            <a:ext cx="4114800" cy="4602163"/>
          </a:xfrm>
        </p:spPr>
        <p:txBody>
          <a:bodyPr>
            <a:noAutofit/>
          </a:bodyPr>
          <a:lstStyle/>
          <a:p>
            <a:endParaRPr lang="en-US" sz="1800" smtClean="0">
              <a:latin typeface="Arial" pitchFamily="34" charset="0"/>
              <a:cs typeface="Arial" pitchFamily="34" charset="0"/>
            </a:endParaRPr>
          </a:p>
          <a:p>
            <a:pPr>
              <a:buNone/>
            </a:pPr>
            <a:r>
              <a:rPr lang="en-US" sz="1800" smtClean="0">
                <a:latin typeface="Arial" pitchFamily="34" charset="0"/>
                <a:cs typeface="Arial" pitchFamily="34" charset="0"/>
              </a:rPr>
              <a:t>	</a:t>
            </a:r>
            <a:r>
              <a:rPr lang="vi-VN" sz="1800" smtClean="0">
                <a:latin typeface="Arial" pitchFamily="34" charset="0"/>
                <a:cs typeface="Arial" pitchFamily="34" charset="0"/>
              </a:rPr>
              <a:t>Ở Trung Quốc, hệ thống được tập trung hoàn toàn vào một chiều hướng duy nhất để đánh giá chất lượng - các nhân tố tác động. . . Điều này có thể dẫn đến </a:t>
            </a:r>
            <a:r>
              <a:rPr lang="en-US" sz="1800" smtClean="0">
                <a:latin typeface="Arial" pitchFamily="34" charset="0"/>
                <a:cs typeface="Arial" pitchFamily="34" charset="0"/>
              </a:rPr>
              <a:t>việc bóp méo</a:t>
            </a:r>
            <a:r>
              <a:rPr lang="vi-VN" sz="1800" smtClean="0">
                <a:latin typeface="Arial" pitchFamily="34" charset="0"/>
                <a:cs typeface="Arial" pitchFamily="34" charset="0"/>
              </a:rPr>
              <a:t> và </a:t>
            </a:r>
            <a:r>
              <a:rPr lang="en-US" sz="1800" smtClean="0">
                <a:latin typeface="Arial" pitchFamily="34" charset="0"/>
                <a:cs typeface="Arial" pitchFamily="34" charset="0"/>
              </a:rPr>
              <a:t>ảnh hưởng</a:t>
            </a:r>
            <a:r>
              <a:rPr lang="vi-VN" sz="1800" smtClean="0">
                <a:latin typeface="Arial" pitchFamily="34" charset="0"/>
                <a:cs typeface="Arial" pitchFamily="34" charset="0"/>
              </a:rPr>
              <a:t>của hệ t</a:t>
            </a:r>
            <a:r>
              <a:rPr lang="en-US" sz="1800" smtClean="0">
                <a:latin typeface="Arial" pitchFamily="34" charset="0"/>
                <a:cs typeface="Arial" pitchFamily="34" charset="0"/>
              </a:rPr>
              <a:t>hống </a:t>
            </a:r>
            <a:r>
              <a:rPr lang="vi-VN" sz="1800" smtClean="0">
                <a:latin typeface="Arial" pitchFamily="34" charset="0"/>
                <a:cs typeface="Arial" pitchFamily="34" charset="0"/>
              </a:rPr>
              <a:t>xuất bản</a:t>
            </a:r>
            <a:r>
              <a:rPr lang="en-US" sz="1800" smtClean="0">
                <a:latin typeface="Arial" pitchFamily="34" charset="0"/>
                <a:cs typeface="Arial" pitchFamily="34" charset="0"/>
              </a:rPr>
              <a:t> bài viết</a:t>
            </a:r>
            <a:r>
              <a:rPr lang="vi-VN" sz="1800" smtClean="0">
                <a:latin typeface="Arial" pitchFamily="34" charset="0"/>
                <a:cs typeface="Arial" pitchFamily="34" charset="0"/>
              </a:rPr>
              <a:t>. . . </a:t>
            </a:r>
            <a:r>
              <a:rPr lang="vi-VN" sz="1800" smtClean="0">
                <a:latin typeface="Arial" pitchFamily="34" charset="0"/>
                <a:cs typeface="Arial" pitchFamily="34" charset="0"/>
              </a:rPr>
              <a:t>Frank </a:t>
            </a:r>
            <a:r>
              <a:rPr lang="vi-VN" sz="1800" smtClean="0">
                <a:latin typeface="Arial" pitchFamily="34" charset="0"/>
                <a:cs typeface="Arial" pitchFamily="34" charset="0"/>
              </a:rPr>
              <a:t>cảnh báo rằng khi </a:t>
            </a:r>
            <a:r>
              <a:rPr lang="en-US" sz="1800" smtClean="0">
                <a:latin typeface="Arial" pitchFamily="34" charset="0"/>
                <a:cs typeface="Arial" pitchFamily="34" charset="0"/>
              </a:rPr>
              <a:t>thành công của </a:t>
            </a:r>
            <a:r>
              <a:rPr lang="vi-VN" sz="1800" smtClean="0">
                <a:latin typeface="Arial" pitchFamily="34" charset="0"/>
                <a:cs typeface="Arial" pitchFamily="34" charset="0"/>
              </a:rPr>
              <a:t>các nhà khoa học phụ thuộc quá nhiều vào số lần trích dẫn, họ sẽ tìm cách để trò chơi hệ thống. . . Có rất nhiều cách tích lũy các trích dẫn</a:t>
            </a:r>
            <a:r>
              <a:rPr lang="en-US" sz="1800" smtClean="0">
                <a:latin typeface="Arial" pitchFamily="34" charset="0"/>
                <a:cs typeface="Arial" pitchFamily="34" charset="0"/>
              </a:rPr>
              <a:t> mà</a:t>
            </a:r>
            <a:r>
              <a:rPr lang="vi-VN" sz="1800" smtClean="0">
                <a:latin typeface="Arial" pitchFamily="34" charset="0"/>
                <a:cs typeface="Arial" pitchFamily="34" charset="0"/>
              </a:rPr>
              <a:t> có </a:t>
            </a:r>
            <a:r>
              <a:rPr lang="en-US" sz="1800" smtClean="0">
                <a:latin typeface="Arial" pitchFamily="34" charset="0"/>
                <a:cs typeface="Arial" pitchFamily="34" charset="0"/>
              </a:rPr>
              <a:t>rất </a:t>
            </a:r>
            <a:r>
              <a:rPr lang="vi-VN" sz="1800" smtClean="0">
                <a:latin typeface="Arial" pitchFamily="34" charset="0"/>
                <a:cs typeface="Arial" pitchFamily="34" charset="0"/>
              </a:rPr>
              <a:t>ít</a:t>
            </a:r>
            <a:r>
              <a:rPr lang="en-US" sz="1800" smtClean="0">
                <a:latin typeface="Arial" pitchFamily="34" charset="0"/>
                <a:cs typeface="Arial" pitchFamily="34" charset="0"/>
              </a:rPr>
              <a:t> </a:t>
            </a:r>
            <a:r>
              <a:rPr lang="vi-VN" sz="1800" smtClean="0">
                <a:latin typeface="Arial" pitchFamily="34" charset="0"/>
                <a:cs typeface="Arial" pitchFamily="34" charset="0"/>
              </a:rPr>
              <a:t>giá trị khoa học. "</a:t>
            </a:r>
            <a:endParaRPr lang="en-US" sz="1800" smtClean="0">
              <a:latin typeface="Arial" pitchFamily="34" charset="0"/>
              <a:cs typeface="Arial" pitchFamily="34" charset="0"/>
            </a:endParaRPr>
          </a:p>
          <a:p>
            <a:pPr>
              <a:buNone/>
            </a:pPr>
            <a:r>
              <a:rPr lang="en-US" sz="1800" smtClean="0">
                <a:latin typeface="Arial" pitchFamily="34" charset="0"/>
                <a:cs typeface="Arial" pitchFamily="34" charset="0"/>
              </a:rPr>
              <a:t>       </a:t>
            </a:r>
            <a:r>
              <a:rPr lang="en-US" sz="1800" dirty="0" smtClean="0">
                <a:latin typeface="Arial" pitchFamily="34" charset="0"/>
                <a:cs typeface="Arial" pitchFamily="34" charset="0"/>
              </a:rPr>
              <a:t>http://scholarlykitchen.sspnet.org</a:t>
            </a:r>
          </a:p>
          <a:p>
            <a:endParaRPr lang="en-US" sz="18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9DB5026D-50BE-4117-BEC9-A583F205791D}" type="slidenum">
              <a:rPr lang="en-US" smtClean="0"/>
              <a:pPr/>
              <a:t>18</a:t>
            </a:fld>
            <a:endParaRPr lang="en-US" dirty="0"/>
          </a:p>
        </p:txBody>
      </p:sp>
      <p:pic>
        <p:nvPicPr>
          <p:cNvPr id="9" name="Picture 8" descr="tiger6.jpg"/>
          <p:cNvPicPr>
            <a:picLocks noChangeAspect="1"/>
          </p:cNvPicPr>
          <p:nvPr/>
        </p:nvPicPr>
        <p:blipFill>
          <a:blip r:embed="rId3" cstate="print"/>
          <a:stretch>
            <a:fillRect/>
          </a:stretch>
        </p:blipFill>
        <p:spPr>
          <a:xfrm>
            <a:off x="5029200" y="1752600"/>
            <a:ext cx="3619500" cy="30708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143000"/>
          </a:xfrm>
        </p:spPr>
        <p:txBody>
          <a:bodyPr>
            <a:normAutofit/>
          </a:bodyPr>
          <a:lstStyle/>
          <a:p>
            <a:r>
              <a:rPr lang="en-US" sz="3200" smtClean="0">
                <a:latin typeface="Arial" pitchFamily="34" charset="0"/>
                <a:cs typeface="Arial" pitchFamily="34" charset="0"/>
              </a:rPr>
              <a:t>“Nuôi dưỡng con hổ” ở Trung Quốc. Điều gì  có thể được đo lường và thực hiện?</a:t>
            </a:r>
            <a:endParaRPr lang="en-US" sz="3200" dirty="0" smtClean="0">
              <a:latin typeface="Arial" pitchFamily="34" charset="0"/>
              <a:cs typeface="Arial" pitchFamily="34" charset="0"/>
            </a:endParaRPr>
          </a:p>
        </p:txBody>
      </p:sp>
      <p:sp>
        <p:nvSpPr>
          <p:cNvPr id="7" name="Text Placeholder 6"/>
          <p:cNvSpPr>
            <a:spLocks noGrp="1"/>
          </p:cNvSpPr>
          <p:nvPr>
            <p:ph type="body" idx="1"/>
          </p:nvPr>
        </p:nvSpPr>
        <p:spPr/>
        <p:txBody>
          <a:bodyPr anchor="ctr"/>
          <a:lstStyle/>
          <a:p>
            <a:r>
              <a:rPr lang="en-US" sz="2400" smtClean="0"/>
              <a:t>Phần thưởng dành cho năng lực</a:t>
            </a:r>
            <a:endParaRPr lang="en-US" sz="2400" b="0" dirty="0"/>
          </a:p>
        </p:txBody>
      </p:sp>
      <p:sp>
        <p:nvSpPr>
          <p:cNvPr id="3" name="Content Placeholder 2"/>
          <p:cNvSpPr>
            <a:spLocks noGrp="1"/>
          </p:cNvSpPr>
          <p:nvPr>
            <p:ph sz="half" idx="2"/>
          </p:nvPr>
        </p:nvSpPr>
        <p:spPr/>
        <p:txBody>
          <a:bodyPr>
            <a:normAutofit/>
          </a:bodyPr>
          <a:lstStyle/>
          <a:p>
            <a:pPr>
              <a:buFont typeface="Wingdings" pitchFamily="2" charset="2"/>
              <a:buChar char="§"/>
            </a:pPr>
            <a:r>
              <a:rPr lang="en-US" sz="1800" smtClean="0">
                <a:latin typeface="Arial" pitchFamily="34" charset="0"/>
                <a:cs typeface="Arial" pitchFamily="34" charset="0"/>
              </a:rPr>
              <a:t> Chỉ số Indexed</a:t>
            </a:r>
            <a:r>
              <a:rPr lang="vi-VN" sz="1800" smtClean="0">
                <a:latin typeface="Arial" pitchFamily="34" charset="0"/>
                <a:cs typeface="Arial" pitchFamily="34" charset="0"/>
              </a:rPr>
              <a:t> trong ISTP </a:t>
            </a:r>
            <a:r>
              <a:rPr lang="en-US" sz="1800" smtClean="0">
                <a:latin typeface="Arial" pitchFamily="34" charset="0"/>
                <a:cs typeface="Arial" pitchFamily="34" charset="0"/>
              </a:rPr>
              <a:t>  </a:t>
            </a:r>
            <a:r>
              <a:rPr lang="vi-VN" sz="1800" smtClean="0">
                <a:latin typeface="Arial" pitchFamily="34" charset="0"/>
                <a:cs typeface="Arial" pitchFamily="34" charset="0"/>
              </a:rPr>
              <a:t>$ 92</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Chỉ số Indexed</a:t>
            </a:r>
            <a:r>
              <a:rPr lang="vi-VN" sz="1800" smtClean="0">
                <a:latin typeface="Arial" pitchFamily="34" charset="0"/>
                <a:cs typeface="Arial" pitchFamily="34" charset="0"/>
              </a:rPr>
              <a:t> trong EI </a:t>
            </a:r>
            <a:r>
              <a:rPr lang="en-US" sz="1800" smtClean="0">
                <a:latin typeface="Arial" pitchFamily="34" charset="0"/>
                <a:cs typeface="Arial" pitchFamily="34" charset="0"/>
              </a:rPr>
              <a:t>  $ </a:t>
            </a:r>
            <a:r>
              <a:rPr lang="vi-VN" sz="1800" smtClean="0">
                <a:latin typeface="Arial" pitchFamily="34" charset="0"/>
                <a:cs typeface="Arial" pitchFamily="34" charset="0"/>
              </a:rPr>
              <a:t>275 </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a:t>
            </a:r>
            <a:r>
              <a:rPr lang="vi-VN" sz="1800" smtClean="0">
                <a:latin typeface="Arial" pitchFamily="34" charset="0"/>
                <a:cs typeface="Arial" pitchFamily="34" charset="0"/>
              </a:rPr>
              <a:t>Yếu tố tác động &lt;1  $</a:t>
            </a:r>
            <a:r>
              <a:rPr lang="en-US" sz="1800" smtClean="0">
                <a:latin typeface="Arial" pitchFamily="34" charset="0"/>
                <a:cs typeface="Arial" pitchFamily="34" charset="0"/>
              </a:rPr>
              <a:t> 306</a:t>
            </a:r>
          </a:p>
          <a:p>
            <a:pPr>
              <a:buFont typeface="Wingdings" pitchFamily="2" charset="2"/>
              <a:buChar char="§"/>
            </a:pPr>
            <a:r>
              <a:rPr lang="en-US" sz="1800" smtClean="0">
                <a:latin typeface="Arial" pitchFamily="34" charset="0"/>
                <a:cs typeface="Arial" pitchFamily="34" charset="0"/>
              </a:rPr>
              <a:t> </a:t>
            </a:r>
            <a:r>
              <a:rPr lang="vi-VN" sz="1800" smtClean="0">
                <a:latin typeface="Arial" pitchFamily="34" charset="0"/>
                <a:cs typeface="Arial" pitchFamily="34" charset="0"/>
              </a:rPr>
              <a:t>1 ≥ IF &lt;3 $ 458</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a:t>
            </a:r>
            <a:r>
              <a:rPr lang="vi-VN" sz="1800" smtClean="0">
                <a:latin typeface="Arial" pitchFamily="34" charset="0"/>
                <a:cs typeface="Arial" pitchFamily="34" charset="0"/>
              </a:rPr>
              <a:t>3 ≥ IF &lt;5 $ 611</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a:t>
            </a:r>
            <a:r>
              <a:rPr lang="vi-VN" sz="1800" smtClean="0">
                <a:latin typeface="Arial" pitchFamily="34" charset="0"/>
                <a:cs typeface="Arial" pitchFamily="34" charset="0"/>
              </a:rPr>
              <a:t>5 ≥ IF &lt;10 $ 764</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a:t>
            </a:r>
            <a:r>
              <a:rPr lang="vi-VN" sz="1800" smtClean="0">
                <a:latin typeface="Arial" pitchFamily="34" charset="0"/>
                <a:cs typeface="Arial" pitchFamily="34" charset="0"/>
              </a:rPr>
              <a:t>NẾU ≥ 10 $ 2.139</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a:t>
            </a:r>
            <a:r>
              <a:rPr lang="vi-VN" sz="1800" smtClean="0">
                <a:latin typeface="Arial" pitchFamily="34" charset="0"/>
                <a:cs typeface="Arial" pitchFamily="34" charset="0"/>
              </a:rPr>
              <a:t>Khoa học /</a:t>
            </a:r>
            <a:r>
              <a:rPr lang="en-US" sz="1800" smtClean="0">
                <a:latin typeface="Arial" pitchFamily="34" charset="0"/>
                <a:cs typeface="Arial" pitchFamily="34" charset="0"/>
              </a:rPr>
              <a:t>Tự nhiên </a:t>
            </a:r>
            <a:r>
              <a:rPr lang="vi-VN" sz="1800" smtClean="0">
                <a:latin typeface="Arial" pitchFamily="34" charset="0"/>
                <a:cs typeface="Arial" pitchFamily="34" charset="0"/>
              </a:rPr>
              <a:t>$ 30.562</a:t>
            </a:r>
            <a:endParaRPr lang="en-US" sz="1800" smtClean="0">
              <a:latin typeface="Arial" pitchFamily="34" charset="0"/>
              <a:cs typeface="Arial" pitchFamily="34" charset="0"/>
            </a:endParaRPr>
          </a:p>
          <a:p>
            <a:endParaRPr lang="en-US" dirty="0"/>
          </a:p>
        </p:txBody>
      </p:sp>
      <p:sp>
        <p:nvSpPr>
          <p:cNvPr id="8" name="Text Placeholder 7"/>
          <p:cNvSpPr>
            <a:spLocks noGrp="1"/>
          </p:cNvSpPr>
          <p:nvPr>
            <p:ph type="body" sz="quarter" idx="3"/>
          </p:nvPr>
        </p:nvSpPr>
        <p:spPr/>
        <p:txBody>
          <a:bodyPr anchor="ctr"/>
          <a:lstStyle/>
          <a:p>
            <a:r>
              <a:rPr lang="en-US" smtClean="0"/>
              <a:t>Bối cảnh Trung Quốc</a:t>
            </a:r>
            <a:endParaRPr lang="en-US" b="0" dirty="0"/>
          </a:p>
        </p:txBody>
      </p:sp>
      <p:sp>
        <p:nvSpPr>
          <p:cNvPr id="4" name="Content Placeholder 3"/>
          <p:cNvSpPr>
            <a:spLocks noGrp="1"/>
          </p:cNvSpPr>
          <p:nvPr>
            <p:ph sz="quarter" idx="4"/>
          </p:nvPr>
        </p:nvSpPr>
        <p:spPr/>
        <p:txBody>
          <a:bodyPr>
            <a:normAutofit fontScale="92500" lnSpcReduction="20000"/>
          </a:bodyPr>
          <a:lstStyle/>
          <a:p>
            <a:r>
              <a:rPr lang="vi-VN" smtClean="0">
                <a:latin typeface="Arial" pitchFamily="34" charset="0"/>
                <a:cs typeface="Arial" pitchFamily="34" charset="0"/>
              </a:rPr>
              <a:t>Đối với hầu hết các nhà khoa học, xuất bản một bài báo trong một tạp chí uy tín có khả năng được công nhận và sự chú ý từ các đồng nghiệp</a:t>
            </a:r>
            <a:endParaRPr lang="en-US" smtClean="0">
              <a:latin typeface="Arial" pitchFamily="34" charset="0"/>
              <a:cs typeface="Arial" pitchFamily="34" charset="0"/>
            </a:endParaRPr>
          </a:p>
          <a:p>
            <a:r>
              <a:rPr lang="en-US" smtClean="0">
                <a:latin typeface="Arial" pitchFamily="34" charset="0"/>
                <a:cs typeface="Arial" pitchFamily="34" charset="0"/>
              </a:rPr>
              <a:t>Tuy nhiên t</a:t>
            </a:r>
            <a:r>
              <a:rPr lang="vi-VN" smtClean="0">
                <a:latin typeface="Arial" pitchFamily="34" charset="0"/>
                <a:cs typeface="Arial" pitchFamily="34" charset="0"/>
              </a:rPr>
              <a:t>ại Trung Quốc các nhà khoa học cũng được thưởng bằng tiền mặt, và các tạp chí có uy tín hơn</a:t>
            </a:r>
            <a:r>
              <a:rPr lang="en-US" smtClean="0">
                <a:latin typeface="Arial" pitchFamily="34" charset="0"/>
                <a:cs typeface="Arial" pitchFamily="34" charset="0"/>
              </a:rPr>
              <a:t> sẽ nhận </a:t>
            </a:r>
            <a:r>
              <a:rPr lang="vi-VN" smtClean="0">
                <a:latin typeface="Arial" pitchFamily="34" charset="0"/>
                <a:cs typeface="Arial" pitchFamily="34" charset="0"/>
              </a:rPr>
              <a:t>số tiền lớn hơn, theo một bài báo mới xuất bản</a:t>
            </a:r>
            <a:r>
              <a:rPr lang="en-US" smtClean="0">
                <a:latin typeface="Arial" pitchFamily="34" charset="0"/>
                <a:cs typeface="Arial" pitchFamily="34" charset="0"/>
              </a:rPr>
              <a:t> </a:t>
            </a:r>
            <a:r>
              <a:rPr lang="vi-VN" smtClean="0">
                <a:latin typeface="Arial" pitchFamily="34" charset="0"/>
                <a:cs typeface="Arial" pitchFamily="34" charset="0"/>
              </a:rPr>
              <a:t>tháng </a:t>
            </a:r>
            <a:r>
              <a:rPr lang="vi-VN" smtClean="0">
                <a:latin typeface="Arial" pitchFamily="34" charset="0"/>
                <a:cs typeface="Arial" pitchFamily="34" charset="0"/>
              </a:rPr>
              <a:t>tư</a:t>
            </a:r>
            <a:r>
              <a:rPr lang="en-US" smtClean="0">
                <a:latin typeface="Arial" pitchFamily="34" charset="0"/>
                <a:cs typeface="Arial" pitchFamily="34" charset="0"/>
              </a:rPr>
              <a:t> </a:t>
            </a:r>
            <a:r>
              <a:rPr lang="en-US" smtClean="0">
                <a:latin typeface="Arial" pitchFamily="34" charset="0"/>
                <a:cs typeface="Arial" pitchFamily="34" charset="0"/>
              </a:rPr>
              <a:t>năm 2011</a:t>
            </a:r>
            <a:r>
              <a:rPr lang="vi-VN" smtClean="0">
                <a:latin typeface="Arial" pitchFamily="34" charset="0"/>
                <a:cs typeface="Arial" pitchFamily="34" charset="0"/>
              </a:rPr>
              <a:t>.</a:t>
            </a:r>
            <a:endParaRPr lang="en-US" dirty="0" smtClean="0">
              <a:latin typeface="Arial" pitchFamily="34" charset="0"/>
              <a:cs typeface="Arial" pitchFamily="34" charset="0"/>
            </a:endParaRPr>
          </a:p>
        </p:txBody>
      </p:sp>
      <p:sp>
        <p:nvSpPr>
          <p:cNvPr id="6" name="Slide Number Placeholder 5"/>
          <p:cNvSpPr>
            <a:spLocks noGrp="1"/>
          </p:cNvSpPr>
          <p:nvPr>
            <p:ph type="sldNum" sz="quarter" idx="11"/>
          </p:nvPr>
        </p:nvSpPr>
        <p:spPr/>
        <p:txBody>
          <a:bodyPr/>
          <a:lstStyle/>
          <a:p>
            <a:fld id="{9DB5026D-50BE-4117-BEC9-A583F205791D}" type="slidenum">
              <a:rPr lang="en-US" smtClean="0"/>
              <a:pPr/>
              <a:t>19</a:t>
            </a:fld>
            <a:endParaRPr lang="en-US"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latin typeface="Arial" pitchFamily="34" charset="0"/>
                <a:cs typeface="Arial" pitchFamily="34" charset="0"/>
              </a:rPr>
              <a:t> Chào mừng!</a:t>
            </a:r>
            <a:endParaRPr lang="en-US"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9DB5026D-50BE-4117-BEC9-A583F205791D}" type="slidenum">
              <a:rPr lang="en-US" smtClean="0"/>
              <a:pPr/>
              <a:t>2</a:t>
            </a:fld>
            <a:endParaRPr lang="en-US"/>
          </a:p>
        </p:txBody>
      </p:sp>
      <p:pic>
        <p:nvPicPr>
          <p:cNvPr id="55301" name="From the Mouths of Great Leaders.mpg">
            <a:hlinkClick r:id="" action="ppaction://media"/>
          </p:cNvPr>
          <p:cNvPicPr>
            <a:picLocks noGrp="1" noChangeAspect="1" noChangeArrowheads="1"/>
          </p:cNvPicPr>
          <p:nvPr>
            <p:ph idx="4294967295"/>
            <a:quickTimeFile r:link="rId1"/>
          </p:nvPr>
        </p:nvPicPr>
        <p:blipFill>
          <a:blip r:embed="rId4" cstate="print"/>
          <a:srcRect/>
          <a:stretch>
            <a:fillRect/>
          </a:stretch>
        </p:blipFill>
        <p:spPr>
          <a:xfrm>
            <a:off x="1981200" y="1600200"/>
            <a:ext cx="5715000" cy="4286250"/>
          </a:xfrm>
          <a:ln>
            <a:solidFill>
              <a:schemeClr val="tx1"/>
            </a:solidFill>
          </a:ln>
        </p:spPr>
      </p:pic>
      <p:pic>
        <p:nvPicPr>
          <p:cNvPr id="5" name="From the Mouths of Great Leaders.mpg">
            <a:hlinkClick r:id="" action="ppaction://media"/>
          </p:cNvPr>
          <p:cNvPicPr>
            <a:picLocks noChangeAspect="1" noChangeArrowheads="1"/>
          </p:cNvPicPr>
          <p:nvPr>
            <a:quickTimeFile r:link="rId1"/>
          </p:nvPr>
        </p:nvPicPr>
        <p:blipFill>
          <a:blip r:embed="rId4" cstate="print"/>
          <a:srcRect/>
          <a:stretch>
            <a:fillRect/>
          </a:stretch>
        </p:blipFill>
        <p:spPr>
          <a:xfrm>
            <a:off x="2133600" y="1752600"/>
            <a:ext cx="5715000" cy="428625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5530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5301"/>
                                        </p:tgtEl>
                                      </p:cBhvr>
                                    </p:cmd>
                                  </p:childTnLst>
                                </p:cTn>
                              </p:par>
                            </p:childTnLst>
                          </p:cTn>
                        </p:par>
                      </p:childTnLst>
                    </p:cTn>
                  </p:par>
                </p:childTnLst>
              </p:cTn>
              <p:nextCondLst>
                <p:cond evt="onClick" delay="0">
                  <p:tgtEl>
                    <p:spTgt spid="5530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5301"/>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8534400" cy="1143000"/>
          </a:xfrm>
        </p:spPr>
        <p:txBody>
          <a:bodyPr>
            <a:noAutofit/>
          </a:bodyPr>
          <a:lstStyle/>
          <a:p>
            <a:r>
              <a:rPr lang="vi-VN" sz="3200" smtClean="0"/>
              <a:t>Hệ quả </a:t>
            </a:r>
            <a:r>
              <a:rPr lang="en-US" sz="3200" smtClean="0"/>
              <a:t>không tiên lượng được </a:t>
            </a:r>
            <a:r>
              <a:rPr lang="vi-VN" sz="3200" smtClean="0"/>
              <a:t>của</a:t>
            </a:r>
            <a:r>
              <a:rPr lang="en-US" sz="3200" smtClean="0"/>
              <a:t> chính sách </a:t>
            </a:r>
            <a:r>
              <a:rPr lang="vi-VN" sz="3200" smtClean="0"/>
              <a:t>‘</a:t>
            </a:r>
            <a:r>
              <a:rPr lang="en-US" sz="3200" smtClean="0"/>
              <a:t>tr</a:t>
            </a:r>
            <a:r>
              <a:rPr lang="vi-VN" sz="3200" smtClean="0"/>
              <a:t>ả tiền cho </a:t>
            </a:r>
            <a:r>
              <a:rPr lang="en-US" sz="3200" smtClean="0"/>
              <a:t>năng lực</a:t>
            </a:r>
            <a:r>
              <a:rPr lang="vi-VN" sz="3200" smtClean="0"/>
              <a:t>' có </a:t>
            </a:r>
            <a:r>
              <a:rPr lang="en-US" sz="3200" smtClean="0"/>
              <a:t>chủ định</a:t>
            </a:r>
            <a:r>
              <a:rPr lang="en-US" sz="3600" smtClean="0"/>
              <a:t/>
            </a:r>
            <a:br>
              <a:rPr lang="en-US" sz="3600" smtClean="0"/>
            </a:br>
            <a:endParaRPr lang="en-US" sz="3600" dirty="0"/>
          </a:p>
        </p:txBody>
      </p:sp>
      <p:sp>
        <p:nvSpPr>
          <p:cNvPr id="10" name="Content Placeholder 9"/>
          <p:cNvSpPr>
            <a:spLocks noGrp="1"/>
          </p:cNvSpPr>
          <p:nvPr>
            <p:ph sz="half" idx="1"/>
          </p:nvPr>
        </p:nvSpPr>
        <p:spPr>
          <a:xfrm>
            <a:off x="381000" y="1371600"/>
            <a:ext cx="4495800" cy="5105400"/>
          </a:xfrm>
        </p:spPr>
        <p:txBody>
          <a:bodyPr>
            <a:noAutofit/>
          </a:bodyPr>
          <a:lstStyle/>
          <a:p>
            <a:pPr>
              <a:buFont typeface="Wingdings" pitchFamily="2" charset="2"/>
              <a:buChar char="§"/>
            </a:pPr>
            <a:r>
              <a:rPr lang="en-US" sz="1800" smtClean="0">
                <a:latin typeface="Arial" pitchFamily="34" charset="0"/>
                <a:cs typeface="Arial" pitchFamily="34" charset="0"/>
              </a:rPr>
              <a:t> Việc </a:t>
            </a:r>
            <a:r>
              <a:rPr lang="vi-VN" sz="1800" smtClean="0">
                <a:latin typeface="Arial" pitchFamily="34" charset="0"/>
                <a:cs typeface="Arial" pitchFamily="34" charset="0"/>
              </a:rPr>
              <a:t>đạo văn</a:t>
            </a:r>
            <a:r>
              <a:rPr lang="en-US" sz="1800" smtClean="0">
                <a:latin typeface="Arial" pitchFamily="34" charset="0"/>
                <a:cs typeface="Arial" pitchFamily="34" charset="0"/>
              </a:rPr>
              <a:t> tràn lan</a:t>
            </a:r>
          </a:p>
          <a:p>
            <a:pPr>
              <a:buFont typeface="Wingdings" pitchFamily="2" charset="2"/>
              <a:buChar char="§"/>
            </a:pPr>
            <a:r>
              <a:rPr lang="en-US" sz="1800" smtClean="0">
                <a:latin typeface="Arial" pitchFamily="34" charset="0"/>
                <a:cs typeface="Arial" pitchFamily="34" charset="0"/>
              </a:rPr>
              <a:t> </a:t>
            </a:r>
            <a:r>
              <a:rPr lang="vi-VN" sz="1800" smtClean="0">
                <a:latin typeface="Arial" pitchFamily="34" charset="0"/>
                <a:cs typeface="Arial" pitchFamily="34" charset="0"/>
              </a:rPr>
              <a:t>Sự bùng nổ của các tạp chí có chất lượng thấp</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C</a:t>
            </a:r>
            <a:r>
              <a:rPr lang="vi-VN" sz="1800" smtClean="0">
                <a:latin typeface="Arial" pitchFamily="34" charset="0"/>
                <a:cs typeface="Arial" pitchFamily="34" charset="0"/>
              </a:rPr>
              <a:t>hất lượng của nghiên cứu</a:t>
            </a:r>
            <a:r>
              <a:rPr lang="en-US" sz="1800" smtClean="0">
                <a:latin typeface="Arial" pitchFamily="34" charset="0"/>
                <a:cs typeface="Arial" pitchFamily="34" charset="0"/>
              </a:rPr>
              <a:t> giảm</a:t>
            </a:r>
          </a:p>
          <a:p>
            <a:pPr>
              <a:buFont typeface="Wingdings" pitchFamily="2" charset="2"/>
              <a:buChar char="§"/>
            </a:pPr>
            <a:r>
              <a:rPr lang="en-US" sz="1800" smtClean="0">
                <a:latin typeface="Arial" pitchFamily="34" charset="0"/>
                <a:cs typeface="Arial" pitchFamily="34" charset="0"/>
              </a:rPr>
              <a:t> T</a:t>
            </a:r>
            <a:r>
              <a:rPr lang="vi-VN" sz="1800" smtClean="0">
                <a:latin typeface="Arial" pitchFamily="34" charset="0"/>
                <a:cs typeface="Arial" pitchFamily="34" charset="0"/>
              </a:rPr>
              <a:t>ác động của kết quả nghiên cứu</a:t>
            </a:r>
            <a:r>
              <a:rPr lang="en-US" sz="1800" smtClean="0">
                <a:latin typeface="Arial" pitchFamily="34" charset="0"/>
                <a:cs typeface="Arial" pitchFamily="34" charset="0"/>
              </a:rPr>
              <a:t> g</a:t>
            </a:r>
            <a:r>
              <a:rPr lang="vi-VN" sz="1800" smtClean="0">
                <a:latin typeface="Arial" pitchFamily="34" charset="0"/>
                <a:cs typeface="Arial" pitchFamily="34" charset="0"/>
              </a:rPr>
              <a:t>iảm hoặc </a:t>
            </a:r>
            <a:r>
              <a:rPr lang="en-US" sz="1800" smtClean="0">
                <a:latin typeface="Arial" pitchFamily="34" charset="0"/>
                <a:cs typeface="Arial" pitchFamily="34" charset="0"/>
              </a:rPr>
              <a:t>đưa </a:t>
            </a:r>
            <a:r>
              <a:rPr lang="vi-VN" sz="1800" smtClean="0">
                <a:latin typeface="Arial" pitchFamily="34" charset="0"/>
                <a:cs typeface="Arial" pitchFamily="34" charset="0"/>
              </a:rPr>
              <a:t>thông tin sai lạc </a:t>
            </a:r>
            <a:endParaRPr lang="en-US" sz="1800" smtClean="0">
              <a:latin typeface="Arial" pitchFamily="34" charset="0"/>
              <a:cs typeface="Arial" pitchFamily="34" charset="0"/>
            </a:endParaRPr>
          </a:p>
          <a:p>
            <a:pPr>
              <a:buFont typeface="Wingdings" pitchFamily="2" charset="2"/>
              <a:buChar char="§"/>
            </a:pPr>
            <a:r>
              <a:rPr lang="en-US" sz="1800" smtClean="0">
                <a:latin typeface="Arial" pitchFamily="34" charset="0"/>
                <a:cs typeface="Arial" pitchFamily="34" charset="0"/>
              </a:rPr>
              <a:t> Ảnh hưởng giảm sút đến những con số trong nghiên cứu</a:t>
            </a:r>
          </a:p>
          <a:p>
            <a:pPr>
              <a:buFont typeface="Wingdings" pitchFamily="2" charset="2"/>
              <a:buChar char="§"/>
            </a:pPr>
            <a:r>
              <a:rPr lang="en-US" sz="1800" smtClean="0">
                <a:latin typeface="Arial" pitchFamily="34" charset="0"/>
                <a:cs typeface="Arial" pitchFamily="34" charset="0"/>
              </a:rPr>
              <a:t> C</a:t>
            </a:r>
            <a:r>
              <a:rPr lang="vi-VN" sz="1800" smtClean="0">
                <a:latin typeface="Arial" pitchFamily="34" charset="0"/>
                <a:cs typeface="Arial" pitchFamily="34" charset="0"/>
              </a:rPr>
              <a:t>ông bố</a:t>
            </a:r>
            <a:r>
              <a:rPr lang="en-US" sz="1800" smtClean="0">
                <a:latin typeface="Arial" pitchFamily="34" charset="0"/>
                <a:cs typeface="Arial" pitchFamily="34" charset="0"/>
              </a:rPr>
              <a:t> thất thường</a:t>
            </a:r>
          </a:p>
          <a:p>
            <a:pPr>
              <a:buFont typeface="Wingdings" pitchFamily="2" charset="2"/>
              <a:buChar char="§"/>
            </a:pPr>
            <a:r>
              <a:rPr lang="en-US" sz="1800" smtClean="0">
                <a:latin typeface="Arial" pitchFamily="34" charset="0"/>
                <a:cs typeface="Arial" pitchFamily="34" charset="0"/>
              </a:rPr>
              <a:t> Khen thưởng không xứng đáng</a:t>
            </a:r>
          </a:p>
          <a:p>
            <a:pPr>
              <a:buFont typeface="Wingdings" pitchFamily="2" charset="2"/>
              <a:buChar char="§"/>
            </a:pPr>
            <a:r>
              <a:rPr lang="en-US" sz="1800" smtClean="0">
                <a:latin typeface="Arial" pitchFamily="34" charset="0"/>
                <a:cs typeface="Arial" pitchFamily="34" charset="0"/>
              </a:rPr>
              <a:t> Sự </a:t>
            </a:r>
            <a:r>
              <a:rPr lang="vi-VN" sz="1800" smtClean="0">
                <a:latin typeface="Arial" pitchFamily="34" charset="0"/>
                <a:cs typeface="Arial" pitchFamily="34" charset="0"/>
              </a:rPr>
              <a:t>tham nhũng</a:t>
            </a:r>
            <a:r>
              <a:rPr lang="en-US" sz="1800" smtClean="0">
                <a:latin typeface="Arial" pitchFamily="34" charset="0"/>
                <a:cs typeface="Arial" pitchFamily="34" charset="0"/>
              </a:rPr>
              <a:t> có hệ thống</a:t>
            </a:r>
          </a:p>
          <a:p>
            <a:pPr>
              <a:buFont typeface="Wingdings" pitchFamily="2" charset="2"/>
              <a:buChar char="§"/>
            </a:pPr>
            <a:r>
              <a:rPr lang="en-US" sz="1800" smtClean="0">
                <a:latin typeface="Arial" pitchFamily="34" charset="0"/>
                <a:cs typeface="Arial" pitchFamily="34" charset="0"/>
              </a:rPr>
              <a:t> T</a:t>
            </a:r>
            <a:r>
              <a:rPr lang="vi-VN" sz="1800" smtClean="0">
                <a:latin typeface="Arial" pitchFamily="34" charset="0"/>
                <a:cs typeface="Arial" pitchFamily="34" charset="0"/>
              </a:rPr>
              <a:t>ài nguyên</a:t>
            </a:r>
            <a:r>
              <a:rPr lang="en-US" sz="1800" smtClean="0">
                <a:latin typeface="Arial" pitchFamily="34" charset="0"/>
                <a:cs typeface="Arial" pitchFamily="34" charset="0"/>
              </a:rPr>
              <a:t> bị lãng phí</a:t>
            </a:r>
            <a:endParaRPr lang="en-US" sz="18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9DB5026D-50BE-4117-BEC9-A583F205791D}" type="slidenum">
              <a:rPr lang="en-US" smtClean="0"/>
              <a:pPr/>
              <a:t>20</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62575" y="1828800"/>
            <a:ext cx="3095625"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rmAutofit/>
          </a:bodyPr>
          <a:lstStyle/>
          <a:p>
            <a:r>
              <a:rPr lang="en-US" sz="3200" smtClean="0"/>
              <a:t>Vai trò lãnh đạo đại học trở nên bị ảnh hưởng</a:t>
            </a:r>
            <a:endParaRPr lang="en-US" sz="3200" dirty="0" smtClean="0"/>
          </a:p>
        </p:txBody>
      </p:sp>
      <p:sp>
        <p:nvSpPr>
          <p:cNvPr id="3" name="Content Placeholder 2"/>
          <p:cNvSpPr>
            <a:spLocks noGrp="1"/>
          </p:cNvSpPr>
          <p:nvPr>
            <p:ph sz="half" idx="1"/>
          </p:nvPr>
        </p:nvSpPr>
        <p:spPr>
          <a:xfrm>
            <a:off x="457200" y="1493837"/>
            <a:ext cx="4267200" cy="4906963"/>
          </a:xfrm>
        </p:spPr>
        <p:txBody>
          <a:bodyPr>
            <a:noAutofit/>
          </a:bodyPr>
          <a:lstStyle/>
          <a:p>
            <a:r>
              <a:rPr lang="en-US" sz="1800" b="1" i="1" smtClean="0">
                <a:latin typeface="Arial" pitchFamily="34" charset="0"/>
                <a:cs typeface="Arial" pitchFamily="34" charset="0"/>
              </a:rPr>
              <a:t>Cưỡi hổ</a:t>
            </a:r>
          </a:p>
          <a:p>
            <a:pPr>
              <a:buNone/>
            </a:pPr>
            <a:r>
              <a:rPr lang="en-US" sz="1800" b="1" i="1" smtClean="0">
                <a:latin typeface="Arial" pitchFamily="34" charset="0"/>
                <a:cs typeface="Arial" pitchFamily="34" charset="0"/>
              </a:rPr>
              <a:t>	</a:t>
            </a:r>
            <a:r>
              <a:rPr lang="en-AU" sz="1800" smtClean="0">
                <a:latin typeface="Arial" pitchFamily="34" charset="0"/>
                <a:cs typeface="Arial" pitchFamily="34" charset="0"/>
              </a:rPr>
              <a:t>Các nhà </a:t>
            </a:r>
            <a:r>
              <a:rPr lang="en-AU" sz="1800" smtClean="0">
                <a:latin typeface="Arial" pitchFamily="34" charset="0"/>
                <a:cs typeface="Arial" pitchFamily="34" charset="0"/>
              </a:rPr>
              <a:t>l</a:t>
            </a:r>
            <a:r>
              <a:rPr lang="vi-VN" sz="1800" smtClean="0">
                <a:latin typeface="Arial" pitchFamily="34" charset="0"/>
                <a:cs typeface="Arial" pitchFamily="34" charset="0"/>
              </a:rPr>
              <a:t>ãnh </a:t>
            </a:r>
            <a:r>
              <a:rPr lang="vi-VN" sz="1800" smtClean="0">
                <a:latin typeface="Arial" pitchFamily="34" charset="0"/>
                <a:cs typeface="Arial" pitchFamily="34" charset="0"/>
              </a:rPr>
              <a:t>đạo </a:t>
            </a:r>
            <a:r>
              <a:rPr lang="en-AU" sz="1800" smtClean="0">
                <a:latin typeface="Arial" pitchFamily="34" charset="0"/>
                <a:cs typeface="Arial" pitchFamily="34" charset="0"/>
              </a:rPr>
              <a:t>đại học </a:t>
            </a:r>
            <a:r>
              <a:rPr lang="vi-VN" sz="1800" smtClean="0">
                <a:latin typeface="Arial" pitchFamily="34" charset="0"/>
                <a:cs typeface="Arial" pitchFamily="34" charset="0"/>
              </a:rPr>
              <a:t>thay đổi </a:t>
            </a:r>
            <a:r>
              <a:rPr lang="en-US" sz="1800" smtClean="0">
                <a:latin typeface="Arial" pitchFamily="34" charset="0"/>
                <a:cs typeface="Arial" pitchFamily="34" charset="0"/>
              </a:rPr>
              <a:t>ưu </a:t>
            </a:r>
            <a:r>
              <a:rPr lang="vi-VN" sz="1800" smtClean="0">
                <a:latin typeface="Arial" pitchFamily="34" charset="0"/>
                <a:cs typeface="Arial" pitchFamily="34" charset="0"/>
              </a:rPr>
              <a:t>tiên </a:t>
            </a:r>
            <a:r>
              <a:rPr lang="en-US" sz="1800" smtClean="0">
                <a:latin typeface="Arial" pitchFamily="34" charset="0"/>
                <a:cs typeface="Arial" pitchFamily="34" charset="0"/>
              </a:rPr>
              <a:t>của nhà trường</a:t>
            </a:r>
            <a:r>
              <a:rPr lang="vi-VN" sz="1800" smtClean="0">
                <a:latin typeface="Arial" pitchFamily="34" charset="0"/>
                <a:cs typeface="Arial" pitchFamily="34" charset="0"/>
              </a:rPr>
              <a:t> hoặc có nguy cơ mất tài trợ và tính hợp pháp.</a:t>
            </a:r>
            <a:endParaRPr lang="en-US" sz="1800" smtClean="0">
              <a:latin typeface="Arial" pitchFamily="34" charset="0"/>
              <a:cs typeface="Arial" pitchFamily="34" charset="0"/>
            </a:endParaRPr>
          </a:p>
          <a:p>
            <a:pPr>
              <a:buNone/>
            </a:pPr>
            <a:r>
              <a:rPr lang="en-AU" sz="1800" smtClean="0">
                <a:latin typeface="Arial" pitchFamily="34" charset="0"/>
                <a:cs typeface="Arial" pitchFamily="34" charset="0"/>
              </a:rPr>
              <a:t>	Những </a:t>
            </a:r>
            <a:r>
              <a:rPr lang="en-AU" sz="1800" smtClean="0">
                <a:latin typeface="Arial" pitchFamily="34" charset="0"/>
                <a:cs typeface="Arial" pitchFamily="34" charset="0"/>
              </a:rPr>
              <a:t>p</a:t>
            </a:r>
            <a:r>
              <a:rPr lang="vi-VN" sz="1800" smtClean="0">
                <a:latin typeface="Arial" pitchFamily="34" charset="0"/>
                <a:cs typeface="Arial" pitchFamily="34" charset="0"/>
              </a:rPr>
              <a:t>hản ứng </a:t>
            </a:r>
            <a:r>
              <a:rPr lang="en-US" sz="1800" smtClean="0">
                <a:latin typeface="Arial" pitchFamily="34" charset="0"/>
                <a:cs typeface="Arial" pitchFamily="34" charset="0"/>
              </a:rPr>
              <a:t>ảnh hưởng </a:t>
            </a:r>
            <a:r>
              <a:rPr lang="vi-VN" sz="1800" smtClean="0">
                <a:latin typeface="Arial" pitchFamily="34" charset="0"/>
                <a:cs typeface="Arial" pitchFamily="34" charset="0"/>
              </a:rPr>
              <a:t>chính sách thể chế và </a:t>
            </a:r>
            <a:r>
              <a:rPr lang="en-AU" sz="1800" smtClean="0">
                <a:latin typeface="Arial" pitchFamily="34" charset="0"/>
                <a:cs typeface="Arial" pitchFamily="34" charset="0"/>
              </a:rPr>
              <a:t>dẫn đến </a:t>
            </a:r>
            <a:r>
              <a:rPr lang="vi-VN" sz="1800" smtClean="0">
                <a:latin typeface="Arial" pitchFamily="34" charset="0"/>
                <a:cs typeface="Arial" pitchFamily="34" charset="0"/>
              </a:rPr>
              <a:t>kết quả </a:t>
            </a:r>
            <a:r>
              <a:rPr lang="en-AU" sz="1800" smtClean="0">
                <a:latin typeface="Arial" pitchFamily="34" charset="0"/>
                <a:cs typeface="Arial" pitchFamily="34" charset="0"/>
              </a:rPr>
              <a:t>là</a:t>
            </a:r>
            <a:r>
              <a:rPr lang="vi-VN" sz="1800" smtClean="0">
                <a:latin typeface="Arial" pitchFamily="34" charset="0"/>
                <a:cs typeface="Arial" pitchFamily="34" charset="0"/>
              </a:rPr>
              <a:t> việc </a:t>
            </a:r>
            <a:r>
              <a:rPr lang="en-US" sz="1800" smtClean="0">
                <a:latin typeface="Arial" pitchFamily="34" charset="0"/>
                <a:cs typeface="Arial" pitchFamily="34" charset="0"/>
              </a:rPr>
              <a:t>tái phân phối</a:t>
            </a:r>
            <a:r>
              <a:rPr lang="en-AU" sz="1800" smtClean="0">
                <a:latin typeface="Arial" pitchFamily="34" charset="0"/>
                <a:cs typeface="Arial" pitchFamily="34" charset="0"/>
              </a:rPr>
              <a:t> các</a:t>
            </a:r>
            <a:r>
              <a:rPr lang="vi-VN" sz="1800" smtClean="0">
                <a:latin typeface="Arial" pitchFamily="34" charset="0"/>
                <a:cs typeface="Arial" pitchFamily="34" charset="0"/>
              </a:rPr>
              <a:t> nguồn lực để </a:t>
            </a:r>
            <a:r>
              <a:rPr lang="en-US" sz="1800" smtClean="0">
                <a:latin typeface="Arial" pitchFamily="34" charset="0"/>
                <a:cs typeface="Arial" pitchFamily="34" charset="0"/>
              </a:rPr>
              <a:t>phù hợp với những tiêu chí đánh</a:t>
            </a:r>
            <a:r>
              <a:rPr lang="en-AU" sz="1800" smtClean="0">
                <a:latin typeface="Arial" pitchFamily="34" charset="0"/>
                <a:cs typeface="Arial" pitchFamily="34" charset="0"/>
              </a:rPr>
              <a:t> giá </a:t>
            </a:r>
            <a:r>
              <a:rPr lang="vi-VN" sz="1800" smtClean="0">
                <a:latin typeface="Arial" pitchFamily="34" charset="0"/>
                <a:cs typeface="Arial" pitchFamily="34" charset="0"/>
              </a:rPr>
              <a:t>trong bảng xếp hạng.</a:t>
            </a:r>
            <a:endParaRPr lang="en-US" sz="1800" smtClean="0">
              <a:latin typeface="Arial" pitchFamily="34" charset="0"/>
              <a:cs typeface="Arial" pitchFamily="34" charset="0"/>
            </a:endParaRPr>
          </a:p>
          <a:p>
            <a:pPr>
              <a:buNone/>
            </a:pPr>
            <a:r>
              <a:rPr lang="en-US" sz="1800" smtClean="0">
                <a:latin typeface="Arial" pitchFamily="34" charset="0"/>
                <a:cs typeface="Arial" pitchFamily="34" charset="0"/>
              </a:rPr>
              <a:t>	</a:t>
            </a:r>
            <a:r>
              <a:rPr lang="vi-VN" sz="1800" smtClean="0">
                <a:latin typeface="Arial" pitchFamily="34" charset="0"/>
                <a:cs typeface="Arial" pitchFamily="34" charset="0"/>
              </a:rPr>
              <a:t>Các </a:t>
            </a:r>
            <a:r>
              <a:rPr lang="vi-VN" sz="1800" smtClean="0">
                <a:latin typeface="Arial" pitchFamily="34" charset="0"/>
                <a:cs typeface="Arial" pitchFamily="34" charset="0"/>
              </a:rPr>
              <a:t>nhà lãnh đạo nhìn bất lực, ngay cả khi các tiêu chí mới không phù hợp với nhiệm vụ cốt lõi hoặc </a:t>
            </a:r>
            <a:r>
              <a:rPr lang="en-US" sz="1800" smtClean="0">
                <a:latin typeface="Arial" pitchFamily="34" charset="0"/>
                <a:cs typeface="Arial" pitchFamily="34" charset="0"/>
              </a:rPr>
              <a:t>năng lực của nhà trường</a:t>
            </a:r>
            <a:r>
              <a:rPr lang="en-AU" sz="1800" smtClean="0">
                <a:latin typeface="Arial" pitchFamily="34" charset="0"/>
                <a:cs typeface="Arial" pitchFamily="34" charset="0"/>
              </a:rPr>
              <a:t>, </a:t>
            </a:r>
            <a:r>
              <a:rPr lang="vi-VN" sz="1800" smtClean="0">
                <a:latin typeface="Arial" pitchFamily="34" charset="0"/>
                <a:cs typeface="Arial" pitchFamily="34" charset="0"/>
              </a:rPr>
              <a:t>hoặc</a:t>
            </a:r>
            <a:r>
              <a:rPr lang="en-AU" sz="1800" smtClean="0">
                <a:latin typeface="Arial" pitchFamily="34" charset="0"/>
                <a:cs typeface="Arial" pitchFamily="34" charset="0"/>
              </a:rPr>
              <a:t> sự</a:t>
            </a:r>
            <a:r>
              <a:rPr lang="vi-VN" sz="1800" smtClean="0">
                <a:latin typeface="Arial" pitchFamily="34" charset="0"/>
                <a:cs typeface="Arial" pitchFamily="34" charset="0"/>
              </a:rPr>
              <a:t> phát triển của xã hội.</a:t>
            </a:r>
          </a:p>
          <a:p>
            <a:endParaRPr lang="en-US" sz="1800" dirty="0">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21</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4876800" y="2057400"/>
            <a:ext cx="1763486" cy="2057400"/>
          </a:xfrm>
          <a:prstGeom prst="rect">
            <a:avLst/>
          </a:prstGeom>
          <a:ln>
            <a:noFill/>
          </a:ln>
          <a:effectLst>
            <a:softEdge rad="112500"/>
          </a:effectLst>
        </p:spPr>
      </p:pic>
      <p:pic>
        <p:nvPicPr>
          <p:cNvPr id="8" name="Picture 3"/>
          <p:cNvPicPr>
            <a:picLocks noChangeAspect="1" noChangeArrowheads="1"/>
          </p:cNvPicPr>
          <p:nvPr/>
        </p:nvPicPr>
        <p:blipFill>
          <a:blip r:embed="rId4" cstate="print"/>
          <a:srcRect r="7368" b="24211"/>
          <a:stretch>
            <a:fillRect/>
          </a:stretch>
        </p:blipFill>
        <p:spPr bwMode="auto">
          <a:xfrm>
            <a:off x="6705600" y="1600200"/>
            <a:ext cx="1676400" cy="2057400"/>
          </a:xfrm>
          <a:prstGeom prst="rect">
            <a:avLst/>
          </a:prstGeom>
          <a:ln>
            <a:noFill/>
          </a:ln>
          <a:effectLst>
            <a:softEdge rad="112500"/>
          </a:effectLst>
        </p:spPr>
      </p:pic>
      <p:pic>
        <p:nvPicPr>
          <p:cNvPr id="40962" name="Picture 2"/>
          <p:cNvPicPr>
            <a:picLocks noChangeAspect="1" noChangeArrowheads="1"/>
          </p:cNvPicPr>
          <p:nvPr/>
        </p:nvPicPr>
        <p:blipFill>
          <a:blip r:embed="rId5" cstate="print"/>
          <a:srcRect l="64000"/>
          <a:stretch>
            <a:fillRect/>
          </a:stretch>
        </p:blipFill>
        <p:spPr bwMode="auto">
          <a:xfrm>
            <a:off x="6781799" y="3810000"/>
            <a:ext cx="1582295" cy="1905000"/>
          </a:xfrm>
          <a:prstGeom prst="rect">
            <a:avLst/>
          </a:prstGeom>
          <a:ln>
            <a:noFill/>
          </a:ln>
          <a:effectLst>
            <a:softEdge rad="112500"/>
          </a:effectLst>
        </p:spPr>
      </p:pic>
      <p:pic>
        <p:nvPicPr>
          <p:cNvPr id="40963" name="Picture 3"/>
          <p:cNvPicPr>
            <a:picLocks noChangeAspect="1" noChangeArrowheads="1"/>
          </p:cNvPicPr>
          <p:nvPr/>
        </p:nvPicPr>
        <p:blipFill>
          <a:blip r:embed="rId6" cstate="print"/>
          <a:srcRect/>
          <a:stretch>
            <a:fillRect/>
          </a:stretch>
        </p:blipFill>
        <p:spPr bwMode="auto">
          <a:xfrm>
            <a:off x="5181600" y="3962400"/>
            <a:ext cx="1524000" cy="2085108"/>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Chức danh </a:t>
            </a:r>
            <a:endParaRPr lang="en-US" dirty="0"/>
          </a:p>
        </p:txBody>
      </p:sp>
      <p:sp>
        <p:nvSpPr>
          <p:cNvPr id="9" name="Slide Number Placeholder 8"/>
          <p:cNvSpPr>
            <a:spLocks noGrp="1"/>
          </p:cNvSpPr>
          <p:nvPr>
            <p:ph type="sldNum" sz="quarter" idx="4"/>
          </p:nvPr>
        </p:nvSpPr>
        <p:spPr/>
        <p:txBody>
          <a:bodyPr/>
          <a:lstStyle/>
          <a:p>
            <a:fld id="{E5C7C9B1-5BD0-4D71-8C9A-C919590ED2A7}" type="slidenum">
              <a:rPr lang="en-US" smtClean="0"/>
              <a:pPr/>
              <a:t>22</a:t>
            </a:fld>
            <a:endParaRPr lang="en-US" dirty="0"/>
          </a:p>
        </p:txBody>
      </p:sp>
      <p:sp>
        <p:nvSpPr>
          <p:cNvPr id="14" name="Content Placeholder 13"/>
          <p:cNvSpPr>
            <a:spLocks noGrp="1"/>
          </p:cNvSpPr>
          <p:nvPr>
            <p:ph sz="half" idx="1"/>
          </p:nvPr>
        </p:nvSpPr>
        <p:spPr>
          <a:xfrm>
            <a:off x="457200" y="1447800"/>
            <a:ext cx="4343400" cy="4678363"/>
          </a:xfrm>
        </p:spPr>
        <p:txBody>
          <a:bodyPr>
            <a:normAutofit/>
          </a:bodyPr>
          <a:lstStyle/>
          <a:p>
            <a:pPr>
              <a:buFont typeface="Wingdings" pitchFamily="2" charset="2"/>
              <a:buNone/>
            </a:pPr>
            <a:r>
              <a:rPr lang="vi-VN" sz="2400" smtClean="0"/>
              <a:t>Dưới áp lực tăng</a:t>
            </a:r>
            <a:r>
              <a:rPr lang="en-US" sz="2400" smtClean="0"/>
              <a:t> cường</a:t>
            </a:r>
            <a:r>
              <a:rPr lang="vi-VN" sz="2400" smtClean="0"/>
              <a:t> nghiên cứu, </a:t>
            </a:r>
            <a:r>
              <a:rPr lang="en-US" sz="2400" smtClean="0"/>
              <a:t> đội ngũ cán </a:t>
            </a:r>
            <a:r>
              <a:rPr lang="en-US" sz="2400" smtClean="0"/>
              <a:t>bộ </a:t>
            </a:r>
            <a:r>
              <a:rPr lang="en-US" sz="2400" smtClean="0"/>
              <a:t>nâng cao</a:t>
            </a:r>
            <a:r>
              <a:rPr lang="vi-VN" sz="2400" smtClean="0"/>
              <a:t> nỗ lực </a:t>
            </a:r>
            <a:r>
              <a:rPr lang="en-AU" sz="2400" smtClean="0"/>
              <a:t>“chơi trò chơi” </a:t>
            </a:r>
            <a:r>
              <a:rPr lang="vi-VN" sz="2400" smtClean="0"/>
              <a:t>hơn là </a:t>
            </a:r>
            <a:r>
              <a:rPr lang="en-AU" sz="2400" smtClean="0"/>
              <a:t>chú trọng vào </a:t>
            </a:r>
            <a:r>
              <a:rPr lang="vi-VN" sz="2400" smtClean="0"/>
              <a:t>nhiệm vụ cốt lõi.</a:t>
            </a:r>
            <a:endParaRPr lang="en-AU" sz="2400" smtClean="0"/>
          </a:p>
          <a:p>
            <a:pPr>
              <a:buFont typeface="Wingdings" pitchFamily="2" charset="2"/>
              <a:buNone/>
            </a:pPr>
            <a:r>
              <a:rPr lang="vi-VN" sz="2400" smtClean="0"/>
              <a:t>Áp lực xuất bản trong </a:t>
            </a:r>
            <a:r>
              <a:rPr lang="en-AU" sz="2400" smtClean="0"/>
              <a:t>những </a:t>
            </a:r>
            <a:r>
              <a:rPr lang="vi-VN" sz="2400" smtClean="0"/>
              <a:t>tạp chí trở thành ưu tiên hơn là đóng góp </a:t>
            </a:r>
            <a:r>
              <a:rPr lang="en-US" sz="2400" smtClean="0"/>
              <a:t>nâng cao năng lực </a:t>
            </a:r>
            <a:r>
              <a:rPr lang="vi-VN" sz="2400" smtClean="0"/>
              <a:t>giảng dạy, kiến ​​thức và dịch vụ.</a:t>
            </a:r>
            <a:endParaRPr lang="en-US" sz="2400" dirty="0"/>
          </a:p>
        </p:txBody>
      </p:sp>
      <p:pic>
        <p:nvPicPr>
          <p:cNvPr id="43011" name="Picture 3"/>
          <p:cNvPicPr>
            <a:picLocks noChangeAspect="1" noChangeArrowheads="1"/>
          </p:cNvPicPr>
          <p:nvPr/>
        </p:nvPicPr>
        <p:blipFill>
          <a:blip r:embed="rId3" cstate="print"/>
          <a:srcRect/>
          <a:stretch>
            <a:fillRect/>
          </a:stretch>
        </p:blipFill>
        <p:spPr bwMode="auto">
          <a:xfrm>
            <a:off x="5334000" y="1824842"/>
            <a:ext cx="3276600" cy="36615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fontScale="90000"/>
          </a:bodyPr>
          <a:lstStyle/>
          <a:p>
            <a:r>
              <a:rPr lang="en-US" sz="3600" smtClean="0"/>
              <a:t>Trường hợp cụ thể: Học bổng quản lý giáo dục</a:t>
            </a:r>
            <a:endParaRPr lang="en-US" sz="3600" dirty="0" smtClean="0"/>
          </a:p>
        </p:txBody>
      </p:sp>
      <p:sp>
        <p:nvSpPr>
          <p:cNvPr id="3" name="Content Placeholder 2"/>
          <p:cNvSpPr>
            <a:spLocks noGrp="1"/>
          </p:cNvSpPr>
          <p:nvPr>
            <p:ph sz="half" idx="1"/>
          </p:nvPr>
        </p:nvSpPr>
        <p:spPr>
          <a:xfrm>
            <a:off x="0" y="1524000"/>
            <a:ext cx="4343400" cy="4724400"/>
          </a:xfrm>
        </p:spPr>
        <p:txBody>
          <a:bodyPr>
            <a:normAutofit/>
          </a:bodyPr>
          <a:lstStyle/>
          <a:p>
            <a:r>
              <a:rPr lang="vi-VN" sz="1800" smtClean="0">
                <a:latin typeface="Arial" pitchFamily="34" charset="0"/>
                <a:cs typeface="Arial" pitchFamily="34" charset="0"/>
              </a:rPr>
              <a:t>Từ </a:t>
            </a:r>
            <a:r>
              <a:rPr lang="en-AU" sz="1800" smtClean="0">
                <a:latin typeface="Arial" pitchFamily="34" charset="0"/>
                <a:cs typeface="Arial" pitchFamily="34" charset="0"/>
              </a:rPr>
              <a:t>năm </a:t>
            </a:r>
            <a:r>
              <a:rPr lang="vi-VN" sz="1800" smtClean="0">
                <a:latin typeface="Arial" pitchFamily="34" charset="0"/>
                <a:cs typeface="Arial" pitchFamily="34" charset="0"/>
              </a:rPr>
              <a:t>2000-2012, đã có 2.610 bài báo xuất bản trong 8 tạp chí </a:t>
            </a:r>
            <a:r>
              <a:rPr lang="en-US" sz="1800" smtClean="0">
                <a:latin typeface="Arial" pitchFamily="34" charset="0"/>
                <a:cs typeface="Arial" pitchFamily="34" charset="0"/>
              </a:rPr>
              <a:t>hàng đầu</a:t>
            </a:r>
            <a:r>
              <a:rPr lang="vi-VN" sz="1800" smtClean="0">
                <a:latin typeface="Arial" pitchFamily="34" charset="0"/>
                <a:cs typeface="Arial" pitchFamily="34" charset="0"/>
              </a:rPr>
              <a:t> </a:t>
            </a:r>
            <a:r>
              <a:rPr lang="en-AU" sz="1800" smtClean="0">
                <a:latin typeface="Arial" pitchFamily="34" charset="0"/>
                <a:cs typeface="Arial" pitchFamily="34" charset="0"/>
              </a:rPr>
              <a:t>về </a:t>
            </a:r>
            <a:r>
              <a:rPr lang="vi-VN" sz="1800" smtClean="0">
                <a:latin typeface="Arial" pitchFamily="34" charset="0"/>
                <a:cs typeface="Arial" pitchFamily="34" charset="0"/>
              </a:rPr>
              <a:t>quản lý </a:t>
            </a:r>
            <a:r>
              <a:rPr lang="en-AU" sz="1800" smtClean="0">
                <a:latin typeface="Arial" pitchFamily="34" charset="0"/>
                <a:cs typeface="Arial" pitchFamily="34" charset="0"/>
              </a:rPr>
              <a:t>giáo dục</a:t>
            </a:r>
            <a:r>
              <a:rPr lang="vi-VN" sz="1800" smtClean="0">
                <a:latin typeface="Arial" pitchFamily="34" charset="0"/>
                <a:cs typeface="Arial" pitchFamily="34" charset="0"/>
              </a:rPr>
              <a:t>, nhưng chỉ có 186 đến từ Đông Á: </a:t>
            </a:r>
            <a:r>
              <a:rPr lang="en-US" sz="1800" smtClean="0">
                <a:latin typeface="Arial" pitchFamily="34" charset="0"/>
                <a:cs typeface="Arial" pitchFamily="34" charset="0"/>
              </a:rPr>
              <a:t>chưa đến</a:t>
            </a:r>
            <a:r>
              <a:rPr lang="vi-VN" sz="1800" smtClean="0">
                <a:latin typeface="Arial" pitchFamily="34" charset="0"/>
                <a:cs typeface="Arial" pitchFamily="34" charset="0"/>
              </a:rPr>
              <a:t> 15</a:t>
            </a:r>
            <a:r>
              <a:rPr lang="en-AU" sz="1800" smtClean="0">
                <a:latin typeface="Arial" pitchFamily="34" charset="0"/>
                <a:cs typeface="Arial" pitchFamily="34" charset="0"/>
              </a:rPr>
              <a:t> bài mỗi</a:t>
            </a:r>
            <a:r>
              <a:rPr lang="vi-VN" sz="1800" smtClean="0">
                <a:latin typeface="Arial" pitchFamily="34" charset="0"/>
                <a:cs typeface="Arial" pitchFamily="34" charset="0"/>
              </a:rPr>
              <a:t> năm</a:t>
            </a:r>
            <a:endParaRPr lang="en-US" sz="1800" smtClean="0">
              <a:latin typeface="Arial" pitchFamily="34" charset="0"/>
              <a:cs typeface="Arial" pitchFamily="34" charset="0"/>
            </a:endParaRPr>
          </a:p>
          <a:p>
            <a:r>
              <a:rPr lang="vi-VN" sz="1800" smtClean="0">
                <a:latin typeface="Arial" pitchFamily="34" charset="0"/>
                <a:cs typeface="Arial" pitchFamily="34" charset="0"/>
              </a:rPr>
              <a:t>Hầu hết các nước không có các ấn phẩm quốc tế</a:t>
            </a:r>
            <a:endParaRPr lang="en-US" sz="1800" smtClean="0">
              <a:latin typeface="Arial" pitchFamily="34" charset="0"/>
              <a:cs typeface="Arial" pitchFamily="34" charset="0"/>
            </a:endParaRPr>
          </a:p>
          <a:p>
            <a:r>
              <a:rPr lang="vi-VN" sz="1800" smtClean="0">
                <a:latin typeface="Arial" pitchFamily="34" charset="0"/>
                <a:cs typeface="Arial" pitchFamily="34" charset="0"/>
              </a:rPr>
              <a:t>Trong</a:t>
            </a:r>
            <a:r>
              <a:rPr lang="en-AU" sz="1800" smtClean="0">
                <a:latin typeface="Arial" pitchFamily="34" charset="0"/>
                <a:cs typeface="Arial" pitchFamily="34" charset="0"/>
              </a:rPr>
              <a:t> một</a:t>
            </a:r>
            <a:r>
              <a:rPr lang="vi-VN" sz="1800" smtClean="0">
                <a:latin typeface="Arial" pitchFamily="34" charset="0"/>
                <a:cs typeface="Arial" pitchFamily="34" charset="0"/>
              </a:rPr>
              <a:t> vài quốc gia mô hình </a:t>
            </a:r>
            <a:r>
              <a:rPr lang="en-AU" sz="1800" smtClean="0">
                <a:latin typeface="Arial" pitchFamily="34" charset="0"/>
                <a:cs typeface="Arial" pitchFamily="34" charset="0"/>
              </a:rPr>
              <a:t>xuất bản này </a:t>
            </a:r>
            <a:r>
              <a:rPr lang="vi-VN" sz="1800" smtClean="0">
                <a:latin typeface="Arial" pitchFamily="34" charset="0"/>
                <a:cs typeface="Arial" pitchFamily="34" charset="0"/>
              </a:rPr>
              <a:t>sẽ đáp ứng các tiêu chuẩn </a:t>
            </a:r>
            <a:r>
              <a:rPr lang="en-AU" sz="1800" smtClean="0">
                <a:latin typeface="Arial" pitchFamily="34" charset="0"/>
                <a:cs typeface="Arial" pitchFamily="34" charset="0"/>
              </a:rPr>
              <a:t>được </a:t>
            </a:r>
            <a:r>
              <a:rPr lang="vi-VN" sz="1800" smtClean="0">
                <a:latin typeface="Arial" pitchFamily="34" charset="0"/>
                <a:cs typeface="Arial" pitchFamily="34" charset="0"/>
              </a:rPr>
              <a:t>đề </a:t>
            </a:r>
            <a:r>
              <a:rPr lang="en-US" sz="1800" smtClean="0">
                <a:latin typeface="Arial" pitchFamily="34" charset="0"/>
                <a:cs typeface="Arial" pitchFamily="34" charset="0"/>
              </a:rPr>
              <a:t>xuất</a:t>
            </a:r>
            <a:r>
              <a:rPr lang="vi-VN" sz="1800" smtClean="0">
                <a:latin typeface="Arial" pitchFamily="34" charset="0"/>
                <a:cs typeface="Arial" pitchFamily="34" charset="0"/>
              </a:rPr>
              <a:t> </a:t>
            </a:r>
            <a:r>
              <a:rPr lang="en-AU" sz="1800" smtClean="0">
                <a:latin typeface="Arial" pitchFamily="34" charset="0"/>
                <a:cs typeface="Arial" pitchFamily="34" charset="0"/>
              </a:rPr>
              <a:t>đối với </a:t>
            </a:r>
            <a:r>
              <a:rPr lang="vi-VN" sz="1800" smtClean="0">
                <a:latin typeface="Arial" pitchFamily="34" charset="0"/>
                <a:cs typeface="Arial" pitchFamily="34" charset="0"/>
              </a:rPr>
              <a:t>"Các trường </a:t>
            </a:r>
            <a:r>
              <a:rPr lang="en-US" sz="1800" smtClean="0">
                <a:latin typeface="Arial" pitchFamily="34" charset="0"/>
                <a:cs typeface="Arial" pitchFamily="34" charset="0"/>
              </a:rPr>
              <a:t>đ</a:t>
            </a:r>
            <a:r>
              <a:rPr lang="vi-VN" sz="1800" smtClean="0">
                <a:latin typeface="Arial" pitchFamily="34" charset="0"/>
                <a:cs typeface="Arial" pitchFamily="34" charset="0"/>
              </a:rPr>
              <a:t>ại học đẳng cấp thế giới</a:t>
            </a:r>
            <a:r>
              <a:rPr lang="en-AU" sz="1800" smtClean="0">
                <a:latin typeface="Arial" pitchFamily="34" charset="0"/>
                <a:cs typeface="Arial" pitchFamily="34" charset="0"/>
              </a:rPr>
              <a:t>” </a:t>
            </a:r>
            <a:r>
              <a:rPr lang="vi-VN" sz="1800" smtClean="0">
                <a:latin typeface="Arial" pitchFamily="34" charset="0"/>
                <a:cs typeface="Arial" pitchFamily="34" charset="0"/>
              </a:rPr>
              <a:t>trong khu </a:t>
            </a:r>
            <a:r>
              <a:rPr lang="vi-VN" sz="1800" smtClean="0">
                <a:latin typeface="Arial" pitchFamily="34" charset="0"/>
                <a:cs typeface="Arial" pitchFamily="34" charset="0"/>
              </a:rPr>
              <a:t>vực</a:t>
            </a:r>
            <a:r>
              <a:rPr lang="en-US" sz="1800" smtClean="0">
                <a:latin typeface="Arial" pitchFamily="34" charset="0"/>
                <a:cs typeface="Arial" pitchFamily="34" charset="0"/>
              </a:rPr>
              <a:t>.</a:t>
            </a:r>
            <a:endParaRPr lang="en-US" sz="1800" dirty="0" smtClean="0">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23</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322550" y="1600200"/>
            <a:ext cx="4592850" cy="38862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fontScale="90000"/>
          </a:bodyPr>
          <a:lstStyle/>
          <a:p>
            <a:r>
              <a:rPr lang="en-US" smtClean="0"/>
              <a:t>Những tác động đối với việc dạy và học</a:t>
            </a:r>
            <a:endParaRPr lang="en-US" dirty="0" smtClean="0"/>
          </a:p>
        </p:txBody>
      </p:sp>
      <p:sp>
        <p:nvSpPr>
          <p:cNvPr id="3" name="Content Placeholder 2"/>
          <p:cNvSpPr>
            <a:spLocks noGrp="1"/>
          </p:cNvSpPr>
          <p:nvPr>
            <p:ph sz="half" idx="1"/>
          </p:nvPr>
        </p:nvSpPr>
        <p:spPr>
          <a:xfrm>
            <a:off x="457200" y="1600200"/>
            <a:ext cx="4038600" cy="4876800"/>
          </a:xfrm>
        </p:spPr>
        <p:txBody>
          <a:bodyPr>
            <a:normAutofit/>
          </a:bodyPr>
          <a:lstStyle/>
          <a:p>
            <a:r>
              <a:rPr lang="en-US" sz="2000" smtClean="0">
                <a:latin typeface="Arial" pitchFamily="34" charset="0"/>
                <a:cs typeface="Arial" pitchFamily="34" charset="0"/>
              </a:rPr>
              <a:t>T</a:t>
            </a:r>
            <a:r>
              <a:rPr lang="vi-VN" sz="2000" smtClean="0">
                <a:latin typeface="Arial" pitchFamily="34" charset="0"/>
                <a:cs typeface="Arial" pitchFamily="34" charset="0"/>
              </a:rPr>
              <a:t>ăng thời gian dành cho nghiên cứu (thường </a:t>
            </a:r>
            <a:r>
              <a:rPr lang="en-AU" sz="2000" smtClean="0">
                <a:latin typeface="Arial" pitchFamily="34" charset="0"/>
                <a:cs typeface="Arial" pitchFamily="34" charset="0"/>
              </a:rPr>
              <a:t>là nghiên cứu </a:t>
            </a:r>
            <a:r>
              <a:rPr lang="vi-VN" sz="2000" smtClean="0">
                <a:latin typeface="Arial" pitchFamily="34" charset="0"/>
                <a:cs typeface="Arial" pitchFamily="34" charset="0"/>
              </a:rPr>
              <a:t>chất lượng</a:t>
            </a:r>
            <a:r>
              <a:rPr lang="en-AU" sz="2000" smtClean="0">
                <a:latin typeface="Arial" pitchFamily="34" charset="0"/>
                <a:cs typeface="Arial" pitchFamily="34" charset="0"/>
              </a:rPr>
              <a:t> thấp)</a:t>
            </a:r>
            <a:r>
              <a:rPr lang="vi-VN" sz="2000" smtClean="0">
                <a:latin typeface="Arial" pitchFamily="34" charset="0"/>
                <a:cs typeface="Arial" pitchFamily="34" charset="0"/>
              </a:rPr>
              <a:t> phải đi kèm với chi phí thời gian dành cho việc giảng dạy và dịch vụ.</a:t>
            </a:r>
            <a:endParaRPr lang="en-US" sz="2000" smtClean="0">
              <a:latin typeface="Arial" pitchFamily="34" charset="0"/>
              <a:cs typeface="Arial" pitchFamily="34" charset="0"/>
            </a:endParaRPr>
          </a:p>
          <a:p>
            <a:r>
              <a:rPr lang="vi-VN" sz="2000" smtClean="0">
                <a:latin typeface="Arial" pitchFamily="34" charset="0"/>
                <a:cs typeface="Arial" pitchFamily="34" charset="0"/>
              </a:rPr>
              <a:t>Trái ngược với </a:t>
            </a:r>
            <a:r>
              <a:rPr lang="en-AU" sz="2000" smtClean="0">
                <a:latin typeface="Arial" pitchFamily="34" charset="0"/>
                <a:cs typeface="Arial" pitchFamily="34" charset="0"/>
              </a:rPr>
              <a:t>những </a:t>
            </a:r>
            <a:r>
              <a:rPr lang="vi-VN" sz="2000" smtClean="0">
                <a:latin typeface="Arial" pitchFamily="34" charset="0"/>
                <a:cs typeface="Arial" pitchFamily="34" charset="0"/>
              </a:rPr>
              <a:t>khẳng định bởi các </a:t>
            </a:r>
            <a:r>
              <a:rPr lang="en-US" sz="2000" smtClean="0">
                <a:latin typeface="Arial" pitchFamily="34" charset="0"/>
                <a:cs typeface="Arial" pitchFamily="34" charset="0"/>
              </a:rPr>
              <a:t>nhà quản lý</a:t>
            </a:r>
            <a:r>
              <a:rPr lang="vi-VN" sz="2000" smtClean="0">
                <a:latin typeface="Arial" pitchFamily="34" charset="0"/>
                <a:cs typeface="Arial" pitchFamily="34" charset="0"/>
              </a:rPr>
              <a:t>, không có bằng chứng thực </a:t>
            </a:r>
            <a:r>
              <a:rPr lang="vi-VN" sz="2000" smtClean="0">
                <a:latin typeface="Arial" pitchFamily="34" charset="0"/>
                <a:cs typeface="Arial" pitchFamily="34" charset="0"/>
              </a:rPr>
              <a:t>nghiệm</a:t>
            </a:r>
            <a:r>
              <a:rPr lang="en-AU" sz="2000" smtClean="0">
                <a:latin typeface="Arial" pitchFamily="34" charset="0"/>
                <a:cs typeface="Arial" pitchFamily="34" charset="0"/>
              </a:rPr>
              <a:t> </a:t>
            </a:r>
            <a:r>
              <a:rPr lang="en-AU" sz="2000" smtClean="0">
                <a:latin typeface="Arial" pitchFamily="34" charset="0"/>
                <a:cs typeface="Arial" pitchFamily="34" charset="0"/>
              </a:rPr>
              <a:t>nào </a:t>
            </a:r>
            <a:r>
              <a:rPr lang="vi-VN" sz="2000" smtClean="0">
                <a:latin typeface="Arial" pitchFamily="34" charset="0"/>
                <a:cs typeface="Arial" pitchFamily="34" charset="0"/>
              </a:rPr>
              <a:t>cho thấy một mối tương quan giữa </a:t>
            </a:r>
            <a:r>
              <a:rPr lang="en-US" sz="2000" smtClean="0">
                <a:latin typeface="Arial" pitchFamily="34" charset="0"/>
                <a:cs typeface="Arial" pitchFamily="34" charset="0"/>
              </a:rPr>
              <a:t>nghiên cứu nhiều </a:t>
            </a:r>
            <a:r>
              <a:rPr lang="vi-VN" sz="2000" smtClean="0">
                <a:latin typeface="Arial" pitchFamily="34" charset="0"/>
                <a:cs typeface="Arial" pitchFamily="34" charset="0"/>
              </a:rPr>
              <a:t>và chất lượng giảng dạy.</a:t>
            </a:r>
            <a:endParaRPr lang="en-US" sz="2000" b="1" dirty="0" smtClean="0">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24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410200" y="1828800"/>
            <a:ext cx="2433637" cy="2565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5427408" y="4407312"/>
            <a:ext cx="2438400" cy="1015663"/>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rgbClr val="C00000"/>
                </a:solidFill>
                <a:effectLst>
                  <a:outerShdw blurRad="38100" dist="38100" dir="2700000" algn="tl">
                    <a:srgbClr val="000000">
                      <a:alpha val="43137"/>
                    </a:srgbClr>
                  </a:outerShdw>
                </a:effectLst>
              </a:rPr>
              <a:t>Increased Research Focus Comes at a Cost</a:t>
            </a:r>
            <a:endParaRPr lang="en-US" sz="2000" b="1" dirty="0">
              <a:solidFill>
                <a:srgbClr val="C00000"/>
              </a:solidFill>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Xem xét hậu quả</a:t>
            </a:r>
            <a:endParaRPr lang="en-US"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25</a:t>
            </a:fld>
            <a:endParaRPr lang="en-US" dirty="0"/>
          </a:p>
        </p:txBody>
      </p:sp>
      <p:pic>
        <p:nvPicPr>
          <p:cNvPr id="7" name="Picture 6" descr="tiger3.jpg"/>
          <p:cNvPicPr>
            <a:picLocks noChangeAspect="1"/>
          </p:cNvPicPr>
          <p:nvPr/>
        </p:nvPicPr>
        <p:blipFill>
          <a:blip r:embed="rId3" cstate="print"/>
          <a:srcRect l="16578" t="23333" r="9267" b="14444"/>
          <a:stretch>
            <a:fillRect/>
          </a:stretch>
        </p:blipFill>
        <p:spPr>
          <a:xfrm>
            <a:off x="4953000" y="1752600"/>
            <a:ext cx="376781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8"/>
          <p:cNvSpPr>
            <a:spLocks noGrp="1"/>
          </p:cNvSpPr>
          <p:nvPr>
            <p:ph sz="half" idx="1"/>
          </p:nvPr>
        </p:nvSpPr>
        <p:spPr>
          <a:xfrm>
            <a:off x="228600" y="1752600"/>
            <a:ext cx="4724400" cy="4267200"/>
          </a:xfrm>
        </p:spPr>
        <p:txBody>
          <a:bodyPr>
            <a:normAutofit/>
          </a:bodyPr>
          <a:lstStyle/>
          <a:p>
            <a:r>
              <a:rPr lang="en-US" sz="1800" smtClean="0">
                <a:latin typeface="Arial" pitchFamily="34" charset="0"/>
                <a:cs typeface="Arial" pitchFamily="34" charset="0"/>
              </a:rPr>
              <a:t>Điểm tích cực </a:t>
            </a:r>
            <a:r>
              <a:rPr lang="vi-VN" sz="1800" smtClean="0">
                <a:latin typeface="Arial" pitchFamily="34" charset="0"/>
                <a:cs typeface="Arial" pitchFamily="34" charset="0"/>
              </a:rPr>
              <a:t>là những gì được </a:t>
            </a:r>
            <a:r>
              <a:rPr lang="en-US" sz="1800" smtClean="0">
                <a:latin typeface="Arial" pitchFamily="34" charset="0"/>
                <a:cs typeface="Arial" pitchFamily="34" charset="0"/>
              </a:rPr>
              <a:t>đánh giá</a:t>
            </a:r>
            <a:r>
              <a:rPr lang="vi-VN" sz="1800" smtClean="0">
                <a:latin typeface="Arial" pitchFamily="34" charset="0"/>
                <a:cs typeface="Arial" pitchFamily="34" charset="0"/>
              </a:rPr>
              <a:t> </a:t>
            </a:r>
            <a:r>
              <a:rPr lang="en-AU" sz="1800" smtClean="0">
                <a:latin typeface="Arial" pitchFamily="34" charset="0"/>
                <a:cs typeface="Arial" pitchFamily="34" charset="0"/>
              </a:rPr>
              <a:t>thì sẽ </a:t>
            </a:r>
            <a:r>
              <a:rPr lang="vi-VN" sz="1800" smtClean="0">
                <a:latin typeface="Arial" pitchFamily="34" charset="0"/>
                <a:cs typeface="Arial" pitchFamily="34" charset="0"/>
              </a:rPr>
              <a:t>được thực hiện</a:t>
            </a:r>
            <a:r>
              <a:rPr lang="en-US" sz="1800" smtClean="0">
                <a:latin typeface="Arial" pitchFamily="34" charset="0"/>
                <a:cs typeface="Arial" pitchFamily="34" charset="0"/>
              </a:rPr>
              <a:t>. </a:t>
            </a:r>
            <a:endParaRPr lang="en-US" sz="1800" dirty="0" smtClean="0">
              <a:latin typeface="Arial" pitchFamily="34" charset="0"/>
              <a:cs typeface="Arial" pitchFamily="34" charset="0"/>
            </a:endParaRPr>
          </a:p>
          <a:p>
            <a:r>
              <a:rPr lang="en-US" sz="1800" smtClean="0">
                <a:latin typeface="Arial" pitchFamily="34" charset="0"/>
                <a:cs typeface="Arial" pitchFamily="34" charset="0"/>
              </a:rPr>
              <a:t>Điểm tiêu cực</a:t>
            </a:r>
            <a:r>
              <a:rPr lang="vi-VN" sz="1800" smtClean="0">
                <a:latin typeface="Arial" pitchFamily="34" charset="0"/>
                <a:cs typeface="Arial" pitchFamily="34" charset="0"/>
              </a:rPr>
              <a:t>, những gì được đo lường </a:t>
            </a:r>
            <a:r>
              <a:rPr lang="en-AU" sz="1800" smtClean="0">
                <a:latin typeface="Arial" pitchFamily="34" charset="0"/>
                <a:cs typeface="Arial" pitchFamily="34" charset="0"/>
              </a:rPr>
              <a:t>đã </a:t>
            </a:r>
            <a:r>
              <a:rPr lang="vi-VN" sz="1800" smtClean="0">
                <a:latin typeface="Arial" pitchFamily="34" charset="0"/>
                <a:cs typeface="Arial" pitchFamily="34" charset="0"/>
              </a:rPr>
              <a:t>được thực hiện.</a:t>
            </a:r>
            <a:r>
              <a:rPr lang="en-US" sz="1800" smtClean="0">
                <a:latin typeface="Arial" pitchFamily="34" charset="0"/>
                <a:cs typeface="Arial" pitchFamily="34" charset="0"/>
              </a:rPr>
              <a:t>.</a:t>
            </a:r>
            <a:endParaRPr lang="en-US" sz="1800" dirty="0" smtClean="0">
              <a:latin typeface="Arial" pitchFamily="34" charset="0"/>
              <a:cs typeface="Arial" pitchFamily="34" charset="0"/>
            </a:endParaRPr>
          </a:p>
          <a:p>
            <a:r>
              <a:rPr lang="vi-VN" sz="1800" smtClean="0">
                <a:latin typeface="Arial" pitchFamily="34" charset="0"/>
                <a:cs typeface="Arial" pitchFamily="34" charset="0"/>
              </a:rPr>
              <a:t>Ở lại trên lưng hổ và chết đói, hoặc leo </a:t>
            </a:r>
            <a:r>
              <a:rPr lang="vi-VN" sz="1800" smtClean="0">
                <a:latin typeface="Arial" pitchFamily="34" charset="0"/>
                <a:cs typeface="Arial" pitchFamily="34" charset="0"/>
              </a:rPr>
              <a:t>xuống </a:t>
            </a:r>
            <a:r>
              <a:rPr lang="vi-VN" sz="1800" smtClean="0">
                <a:latin typeface="Arial" pitchFamily="34" charset="0"/>
                <a:cs typeface="Arial" pitchFamily="34" charset="0"/>
              </a:rPr>
              <a:t>và </a:t>
            </a:r>
            <a:r>
              <a:rPr lang="en-AU" sz="1800" smtClean="0">
                <a:latin typeface="Arial" pitchFamily="34" charset="0"/>
                <a:cs typeface="Arial" pitchFamily="34" charset="0"/>
              </a:rPr>
              <a:t>bị </a:t>
            </a:r>
            <a:r>
              <a:rPr lang="vi-VN" sz="1800" smtClean="0">
                <a:latin typeface="Arial" pitchFamily="34" charset="0"/>
                <a:cs typeface="Arial" pitchFamily="34" charset="0"/>
              </a:rPr>
              <a:t>ăn</a:t>
            </a:r>
            <a:r>
              <a:rPr lang="en-AU" sz="1800" smtClean="0">
                <a:latin typeface="Arial" pitchFamily="34" charset="0"/>
                <a:cs typeface="Arial" pitchFamily="34" charset="0"/>
              </a:rPr>
              <a:t> thịt</a:t>
            </a:r>
            <a:r>
              <a:rPr lang="vi-VN" sz="1800" smtClean="0">
                <a:latin typeface="Arial" pitchFamily="34" charset="0"/>
                <a:cs typeface="Arial" pitchFamily="34" charset="0"/>
              </a:rPr>
              <a:t>. Các quy tắc đang nổi lên từ các trò chơi xếp hạng đã thay đổi hướng của giáo dục đại học, nhưng không nhất thiết phải cho </a:t>
            </a:r>
            <a:r>
              <a:rPr lang="en-AU" sz="1800" smtClean="0">
                <a:latin typeface="Arial" pitchFamily="34" charset="0"/>
                <a:cs typeface="Arial" pitchFamily="34" charset="0"/>
              </a:rPr>
              <a:t> những điều </a:t>
            </a:r>
            <a:r>
              <a:rPr lang="vi-VN" sz="1800" smtClean="0">
                <a:latin typeface="Arial" pitchFamily="34" charset="0"/>
                <a:cs typeface="Arial" pitchFamily="34" charset="0"/>
              </a:rPr>
              <a:t>tốt hơn.</a:t>
            </a:r>
            <a:endParaRPr lang="en-US" sz="1800" dirty="0">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a:bodyPr>
          <a:lstStyle/>
          <a:p>
            <a:r>
              <a:rPr lang="en-US" sz="3200" smtClean="0"/>
              <a:t> Tác động đối với sinh viên Châu Á và xã hội</a:t>
            </a:r>
            <a:endParaRPr lang="en-US" sz="3200" dirty="0"/>
          </a:p>
        </p:txBody>
      </p:sp>
      <p:sp>
        <p:nvSpPr>
          <p:cNvPr id="3" name="Content Placeholder 2"/>
          <p:cNvSpPr>
            <a:spLocks noGrp="1"/>
          </p:cNvSpPr>
          <p:nvPr>
            <p:ph sz="half" idx="1"/>
          </p:nvPr>
        </p:nvSpPr>
        <p:spPr>
          <a:xfrm>
            <a:off x="457200" y="1600200"/>
            <a:ext cx="3962400" cy="4572000"/>
          </a:xfrm>
        </p:spPr>
        <p:txBody>
          <a:bodyPr>
            <a:normAutofit/>
          </a:bodyPr>
          <a:lstStyle/>
          <a:p>
            <a:r>
              <a:rPr lang="en-US" sz="1800" smtClean="0">
                <a:latin typeface="Arial" pitchFamily="34" charset="0"/>
                <a:cs typeface="Arial" pitchFamily="34" charset="0"/>
              </a:rPr>
              <a:t>Sinh viên tại các trường sẽ bị ảnh hưởng đặc biệt khi những nhà lãnh đạo thay đổi trọng tâm từ giảng dạy và hỗ trợ sinh viên sang nghiên cứu.</a:t>
            </a:r>
            <a:endParaRPr lang="en-US" sz="1800" dirty="0" smtClean="0">
              <a:latin typeface="Arial" pitchFamily="34" charset="0"/>
              <a:cs typeface="Arial" pitchFamily="34" charset="0"/>
            </a:endParaRPr>
          </a:p>
          <a:p>
            <a:r>
              <a:rPr lang="en-US" sz="1800" smtClean="0">
                <a:latin typeface="Arial" pitchFamily="34" charset="0"/>
                <a:cs typeface="Arial" pitchFamily="34" charset="0"/>
              </a:rPr>
              <a:t>Đây có phải là điều sinh viên muốn?</a:t>
            </a:r>
            <a:endParaRPr lang="en-US" sz="1800" dirty="0" smtClean="0">
              <a:latin typeface="Arial" pitchFamily="34" charset="0"/>
              <a:cs typeface="Arial" pitchFamily="34" charset="0"/>
            </a:endParaRPr>
          </a:p>
          <a:p>
            <a:r>
              <a:rPr lang="en-US" sz="1800" smtClean="0">
                <a:latin typeface="Arial" pitchFamily="34" charset="0"/>
                <a:cs typeface="Arial" pitchFamily="34" charset="0"/>
              </a:rPr>
              <a:t>Đây có phải là điều xã hội muốn?</a:t>
            </a:r>
          </a:p>
          <a:p>
            <a:r>
              <a:rPr lang="en-US" sz="1800" smtClean="0">
                <a:latin typeface="Arial" pitchFamily="34" charset="0"/>
                <a:cs typeface="Arial" pitchFamily="34" charset="0"/>
              </a:rPr>
              <a:t>Có phương pháp nào giúp xác định những tiêu chí nào là phù hợp?</a:t>
            </a:r>
            <a:endParaRPr lang="en-US" sz="1800" dirty="0" smtClean="0">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26</a:t>
            </a:fld>
            <a:endParaRPr lang="en-US" dirty="0"/>
          </a:p>
        </p:txBody>
      </p:sp>
      <p:pic>
        <p:nvPicPr>
          <p:cNvPr id="44034" name="Picture 2"/>
          <p:cNvPicPr>
            <a:picLocks noChangeAspect="1" noChangeArrowheads="1"/>
          </p:cNvPicPr>
          <p:nvPr/>
        </p:nvPicPr>
        <p:blipFill>
          <a:blip r:embed="rId3" cstate="print"/>
          <a:srcRect/>
          <a:stretch>
            <a:fillRect/>
          </a:stretch>
        </p:blipFill>
        <p:spPr bwMode="auto">
          <a:xfrm>
            <a:off x="4953000" y="1752600"/>
            <a:ext cx="3333750" cy="37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smtClean="0"/>
              <a:t>Con hổ là một vấn đề có hệ thống</a:t>
            </a:r>
            <a:endParaRPr lang="en-US" dirty="0"/>
          </a:p>
        </p:txBody>
      </p:sp>
      <p:sp>
        <p:nvSpPr>
          <p:cNvPr id="3" name="Content Placeholder 2"/>
          <p:cNvSpPr>
            <a:spLocks noGrp="1"/>
          </p:cNvSpPr>
          <p:nvPr>
            <p:ph sz="half" idx="1"/>
          </p:nvPr>
        </p:nvSpPr>
        <p:spPr>
          <a:xfrm>
            <a:off x="381000" y="1524000"/>
            <a:ext cx="3810000" cy="4665408"/>
          </a:xfrm>
        </p:spPr>
        <p:txBody>
          <a:bodyPr>
            <a:normAutofit fontScale="85000" lnSpcReduction="10000"/>
          </a:bodyPr>
          <a:lstStyle/>
          <a:p>
            <a:r>
              <a:rPr lang="vi-VN" smtClean="0"/>
              <a:t>Vấn đề hệ thống là kết quả của các vấn đề kết nối hoạt động trên hệ thống tổng thể, chứ không phải từ một cá nhân cụ thể, hoặc yếu tố bị cô lập.</a:t>
            </a:r>
            <a:br>
              <a:rPr lang="vi-VN" smtClean="0"/>
            </a:br>
            <a:endParaRPr lang="en-AU" smtClean="0"/>
          </a:p>
          <a:p>
            <a:r>
              <a:rPr lang="vi-VN" smtClean="0"/>
              <a:t>Vấn đề hệ thống </a:t>
            </a:r>
            <a:r>
              <a:rPr lang="en-AU" smtClean="0"/>
              <a:t>rất</a:t>
            </a:r>
            <a:r>
              <a:rPr lang="vi-VN" smtClean="0"/>
              <a:t> khó để giải quyết bởi vì </a:t>
            </a:r>
            <a:r>
              <a:rPr lang="en-AU" smtClean="0"/>
              <a:t>chúng</a:t>
            </a:r>
            <a:r>
              <a:rPr lang="vi-VN" smtClean="0"/>
              <a:t> đòi hỏi hành động phối hợp trên toàn hệ thống</a:t>
            </a:r>
            <a:endParaRPr lang="en-US" smtClean="0"/>
          </a:p>
          <a:p>
            <a:pPr marL="0" indent="0">
              <a:buNone/>
            </a:pPr>
            <a:endParaRPr lang="en-US" dirty="0" smtClean="0"/>
          </a:p>
          <a:p>
            <a:pPr marL="0" indent="0">
              <a:buNone/>
            </a:pPr>
            <a:r>
              <a:rPr lang="en-US" sz="2200" dirty="0" smtClean="0"/>
              <a:t>(Wikipedia, 2011)</a:t>
            </a:r>
          </a:p>
        </p:txBody>
      </p:sp>
      <p:sp>
        <p:nvSpPr>
          <p:cNvPr id="9" name="Slide Number Placeholder 8"/>
          <p:cNvSpPr>
            <a:spLocks noGrp="1"/>
          </p:cNvSpPr>
          <p:nvPr>
            <p:ph type="sldNum" sz="quarter" idx="4"/>
          </p:nvPr>
        </p:nvSpPr>
        <p:spPr>
          <a:xfrm>
            <a:off x="6934200" y="6294120"/>
            <a:ext cx="2133600" cy="365125"/>
          </a:xfrm>
        </p:spPr>
        <p:txBody>
          <a:bodyPr/>
          <a:lstStyle/>
          <a:p>
            <a:fld id="{E5C7C9B1-5BD0-4D71-8C9A-C919590ED2A7}" type="slidenum">
              <a:rPr lang="en-US" smtClean="0"/>
              <a:pPr/>
              <a:t>27</a:t>
            </a:fld>
            <a:endParaRPr lang="en-US"/>
          </a:p>
        </p:txBody>
      </p:sp>
      <p:pic>
        <p:nvPicPr>
          <p:cNvPr id="11" name="Picture 10" descr="tiger1.jpg"/>
          <p:cNvPicPr>
            <a:picLocks noChangeAspect="1"/>
          </p:cNvPicPr>
          <p:nvPr/>
        </p:nvPicPr>
        <p:blipFill>
          <a:blip r:embed="rId3" cstate="print"/>
          <a:stretch>
            <a:fillRect/>
          </a:stretch>
        </p:blipFill>
        <p:spPr>
          <a:xfrm>
            <a:off x="4953000" y="1752600"/>
            <a:ext cx="3048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t>Đòi hỏi phải có một giải pháp có tính hệ thống</a:t>
            </a:r>
            <a:endParaRPr lang="en-US" sz="2400" dirty="0"/>
          </a:p>
        </p:txBody>
      </p:sp>
      <p:sp>
        <p:nvSpPr>
          <p:cNvPr id="3" name="Content Placeholder 2"/>
          <p:cNvSpPr>
            <a:spLocks noGrp="1"/>
          </p:cNvSpPr>
          <p:nvPr>
            <p:ph sz="half" idx="1"/>
          </p:nvPr>
        </p:nvSpPr>
        <p:spPr>
          <a:xfrm>
            <a:off x="0" y="1219200"/>
            <a:ext cx="3810000" cy="4724400"/>
          </a:xfrm>
        </p:spPr>
        <p:txBody>
          <a:bodyPr>
            <a:normAutofit/>
          </a:bodyPr>
          <a:lstStyle/>
          <a:p>
            <a:r>
              <a:rPr lang="vi-VN" sz="2000" smtClean="0"/>
              <a:t>Vấn đề hệ thống </a:t>
            </a:r>
            <a:r>
              <a:rPr lang="en-US" sz="2000" smtClean="0"/>
              <a:t>đòi hỏi</a:t>
            </a:r>
            <a:r>
              <a:rPr lang="vi-VN" sz="2000" smtClean="0"/>
              <a:t> thay đổi cơ cấu,</a:t>
            </a:r>
            <a:r>
              <a:rPr lang="en-US" sz="2000" smtClean="0"/>
              <a:t> </a:t>
            </a:r>
            <a:r>
              <a:rPr lang="vi-VN" sz="2000" smtClean="0"/>
              <a:t>tổ chức, </a:t>
            </a:r>
            <a:r>
              <a:rPr lang="en-US" sz="2000" smtClean="0"/>
              <a:t>hoặc </a:t>
            </a:r>
            <a:r>
              <a:rPr lang="vi-VN" sz="2000" smtClean="0"/>
              <a:t>chính sách. (Wikipedia, 2011)</a:t>
            </a:r>
            <a:endParaRPr lang="en-US" sz="2000" smtClean="0"/>
          </a:p>
          <a:p>
            <a:r>
              <a:rPr lang="vi-VN" sz="2000" smtClean="0"/>
              <a:t>Giải pháp hệ thống </a:t>
            </a:r>
            <a:r>
              <a:rPr lang="en-US" sz="2000" smtClean="0"/>
              <a:t>rất </a:t>
            </a:r>
            <a:r>
              <a:rPr lang="vi-VN" sz="2000" smtClean="0"/>
              <a:t>khó để bắt đầu vì các lợi ích xung đột và thiếu </a:t>
            </a:r>
            <a:r>
              <a:rPr lang="en-US" sz="2000" smtClean="0"/>
              <a:t>sự </a:t>
            </a:r>
            <a:r>
              <a:rPr lang="vi-VN" sz="2000" smtClean="0"/>
              <a:t>phối hợp giữa các bộ phận hệ thống.</a:t>
            </a:r>
            <a:endParaRPr lang="en-US" sz="2000" smtClean="0"/>
          </a:p>
          <a:p>
            <a:pPr>
              <a:buFont typeface="Wingdings" pitchFamily="2" charset="2"/>
              <a:buChar char="§"/>
            </a:pPr>
            <a:r>
              <a:rPr lang="vi-VN" sz="2400" smtClean="0"/>
              <a:t>Chỉ có lãnh đạo </a:t>
            </a:r>
            <a:r>
              <a:rPr lang="en-US" sz="2400" smtClean="0"/>
              <a:t>mới </a:t>
            </a:r>
            <a:r>
              <a:rPr lang="vi-VN" sz="2400" smtClean="0"/>
              <a:t>có thể mang lại loại thay đổi</a:t>
            </a:r>
            <a:r>
              <a:rPr lang="en-US" sz="2400" smtClean="0"/>
              <a:t> này</a:t>
            </a:r>
            <a:r>
              <a:rPr lang="vi-VN" sz="2400" smtClean="0"/>
              <a:t>, nhưng nó sẽ </a:t>
            </a:r>
            <a:r>
              <a:rPr lang="en-US" sz="2400" smtClean="0"/>
              <a:t>xuất phát</a:t>
            </a:r>
            <a:r>
              <a:rPr lang="vi-VN" sz="2400" smtClean="0"/>
              <a:t> từ</a:t>
            </a:r>
            <a:r>
              <a:rPr lang="en-US" sz="2400" smtClean="0"/>
              <a:t> đâu</a:t>
            </a:r>
            <a:r>
              <a:rPr lang="vi-VN" sz="2400" smtClean="0"/>
              <a:t>?</a:t>
            </a:r>
            <a:endParaRPr lang="en-US" sz="2400" smtClean="0"/>
          </a:p>
          <a:p>
            <a:endParaRPr lang="en-US" dirty="0" smtClean="0"/>
          </a:p>
        </p:txBody>
      </p:sp>
      <p:grpSp>
        <p:nvGrpSpPr>
          <p:cNvPr id="4" name="Group 8"/>
          <p:cNvGrpSpPr/>
          <p:nvPr/>
        </p:nvGrpSpPr>
        <p:grpSpPr>
          <a:xfrm>
            <a:off x="4191000" y="1447800"/>
            <a:ext cx="4648200" cy="4343400"/>
            <a:chOff x="4267200" y="1752600"/>
            <a:chExt cx="3962400" cy="3886200"/>
          </a:xfrm>
        </p:grpSpPr>
        <p:pic>
          <p:nvPicPr>
            <p:cNvPr id="3075" name="Picture 3"/>
            <p:cNvPicPr>
              <a:picLocks noChangeAspect="1" noChangeArrowheads="1"/>
            </p:cNvPicPr>
            <p:nvPr/>
          </p:nvPicPr>
          <p:blipFill>
            <a:blip r:embed="rId3" cstate="print"/>
            <a:srcRect l="4800" r="12000" b="9297"/>
            <a:stretch>
              <a:fillRect/>
            </a:stretch>
          </p:blipFill>
          <p:spPr bwMode="auto">
            <a:xfrm>
              <a:off x="4267200" y="1752600"/>
              <a:ext cx="3962400" cy="3810000"/>
            </a:xfrm>
            <a:prstGeom prst="rect">
              <a:avLst/>
            </a:prstGeom>
            <a:noFill/>
            <a:ln w="9525">
              <a:noFill/>
              <a:miter lim="800000"/>
              <a:headEnd/>
              <a:tailEnd/>
            </a:ln>
          </p:spPr>
        </p:pic>
        <p:sp>
          <p:nvSpPr>
            <p:cNvPr id="8" name="Rectangle 7"/>
            <p:cNvSpPr/>
            <p:nvPr/>
          </p:nvSpPr>
          <p:spPr>
            <a:xfrm>
              <a:off x="7057104" y="5304504"/>
              <a:ext cx="1172496" cy="334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Callout 10"/>
          <p:cNvSpPr/>
          <p:nvPr/>
        </p:nvSpPr>
        <p:spPr>
          <a:xfrm>
            <a:off x="6629400" y="5562600"/>
            <a:ext cx="2133600" cy="990600"/>
          </a:xfrm>
          <a:prstGeom prst="wedgeEllipseCallout">
            <a:avLst>
              <a:gd name="adj1" fmla="val -47409"/>
              <a:gd name="adj2" fmla="val -101719"/>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2"/>
                </a:solidFill>
                <a:effectLst>
                  <a:outerShdw blurRad="38100" dist="38100" dir="2700000" algn="tl">
                    <a:srgbClr val="000000">
                      <a:alpha val="43137"/>
                    </a:srgbClr>
                  </a:outerShdw>
                </a:effectLst>
              </a:rPr>
              <a:t>Require SSCI Publication</a:t>
            </a:r>
            <a:endParaRPr lang="en-US" sz="2000" b="1" dirty="0">
              <a:solidFill>
                <a:schemeClr val="tx2"/>
              </a:solidFill>
              <a:effectLst>
                <a:outerShdw blurRad="38100" dist="38100" dir="2700000" algn="tl">
                  <a:srgbClr val="000000">
                    <a:alpha val="43137"/>
                  </a:srgbClr>
                </a:outerShdw>
              </a:effectLst>
            </a:endParaRPr>
          </a:p>
        </p:txBody>
      </p:sp>
      <p:sp>
        <p:nvSpPr>
          <p:cNvPr id="12" name="Oval Callout 11"/>
          <p:cNvSpPr/>
          <p:nvPr/>
        </p:nvSpPr>
        <p:spPr>
          <a:xfrm>
            <a:off x="2971800" y="2743200"/>
            <a:ext cx="2209800" cy="1069848"/>
          </a:xfrm>
          <a:prstGeom prst="wedgeEllipseCallout">
            <a:avLst>
              <a:gd name="adj1" fmla="val 82615"/>
              <a:gd name="adj2" fmla="val 966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Nothing that we can do. ..</a:t>
            </a:r>
            <a:endParaRPr lang="en-US" sz="2000" b="1" dirty="0">
              <a:solidFill>
                <a:schemeClr val="tx2"/>
              </a:solidFill>
              <a:effectLst>
                <a:outerShdw blurRad="38100" dist="38100" dir="2700000" algn="tl">
                  <a:srgbClr val="000000">
                    <a:alpha val="43137"/>
                  </a:srgbClr>
                </a:outerShdw>
              </a:effectLst>
            </a:endParaRPr>
          </a:p>
        </p:txBody>
      </p:sp>
      <p:sp>
        <p:nvSpPr>
          <p:cNvPr id="13" name="Oval Callout 12"/>
          <p:cNvSpPr/>
          <p:nvPr/>
        </p:nvSpPr>
        <p:spPr>
          <a:xfrm>
            <a:off x="7162800" y="762000"/>
            <a:ext cx="1981200" cy="990600"/>
          </a:xfrm>
          <a:prstGeom prst="wedgeEllipseCallout">
            <a:avLst>
              <a:gd name="adj1" fmla="val -77371"/>
              <a:gd name="adj2" fmla="val 181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Reward for low quality publication</a:t>
            </a:r>
            <a:endParaRPr lang="en-US" sz="2000" b="1" dirty="0">
              <a:effectLst>
                <a:outerShdw blurRad="38100" dist="38100" dir="2700000" algn="tl">
                  <a:srgbClr val="000000">
                    <a:alpha val="43137"/>
                  </a:srgbClr>
                </a:outerShdw>
              </a:effectLst>
            </a:endParaRPr>
          </a:p>
        </p:txBody>
      </p:sp>
      <p:sp>
        <p:nvSpPr>
          <p:cNvPr id="14" name="Oval Callout 13"/>
          <p:cNvSpPr/>
          <p:nvPr/>
        </p:nvSpPr>
        <p:spPr>
          <a:xfrm>
            <a:off x="3657600" y="4953000"/>
            <a:ext cx="1981200" cy="1066800"/>
          </a:xfrm>
          <a:prstGeom prst="wedgeEllipseCallout">
            <a:avLst>
              <a:gd name="adj1" fmla="val 18849"/>
              <a:gd name="adj2" fmla="val -11322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Change the Criteria for Ranking</a:t>
            </a:r>
            <a:endParaRPr lang="en-US" sz="2000" b="1" dirty="0">
              <a:solidFill>
                <a:schemeClr val="tx2"/>
              </a:solidFill>
              <a:effectLst>
                <a:outerShdw blurRad="38100" dist="38100" dir="2700000" algn="tl">
                  <a:srgbClr val="000000">
                    <a:alpha val="43137"/>
                  </a:srgbClr>
                </a:outerShdw>
              </a:effectLst>
            </a:endParaRPr>
          </a:p>
        </p:txBody>
      </p:sp>
      <p:sp>
        <p:nvSpPr>
          <p:cNvPr id="18" name="Slide Number Placeholder 17"/>
          <p:cNvSpPr>
            <a:spLocks noGrp="1"/>
          </p:cNvSpPr>
          <p:nvPr>
            <p:ph type="sldNum" sz="quarter" idx="4"/>
          </p:nvPr>
        </p:nvSpPr>
        <p:spPr>
          <a:xfrm>
            <a:off x="6934200" y="6294120"/>
            <a:ext cx="2133600" cy="365125"/>
          </a:xfrm>
        </p:spPr>
        <p:txBody>
          <a:bodyPr/>
          <a:lstStyle/>
          <a:p>
            <a:fld id="{E5C7C9B1-5BD0-4D71-8C9A-C919590ED2A7}" type="slidenum">
              <a:rPr lang="en-US" smtClean="0"/>
              <a:pPr/>
              <a:t>28</a:t>
            </a:fld>
            <a:endParaRPr lang="en-US"/>
          </a:p>
        </p:txBody>
      </p:sp>
      <p:sp>
        <p:nvSpPr>
          <p:cNvPr id="15" name="Oval Callout 14"/>
          <p:cNvSpPr/>
          <p:nvPr/>
        </p:nvSpPr>
        <p:spPr>
          <a:xfrm>
            <a:off x="3429000" y="1063752"/>
            <a:ext cx="1600200" cy="765048"/>
          </a:xfrm>
          <a:prstGeom prst="wedgeEllipseCallout">
            <a:avLst>
              <a:gd name="adj1" fmla="val 104881"/>
              <a:gd name="adj2" fmla="val 4258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Rethink purpose</a:t>
            </a:r>
            <a:endParaRPr lang="en-US" sz="2000" b="1" dirty="0">
              <a:solidFill>
                <a:schemeClr val="tx2"/>
              </a:solidFill>
              <a:effectLst>
                <a:outerShdw blurRad="38100" dist="38100" dir="2700000" algn="tl">
                  <a:srgbClr val="000000">
                    <a:alpha val="43137"/>
                  </a:srgbClr>
                </a:outerShdw>
              </a:effectLst>
            </a:endParaRPr>
          </a:p>
        </p:txBody>
      </p:sp>
      <p:sp>
        <p:nvSpPr>
          <p:cNvPr id="16" name="TextBox 15"/>
          <p:cNvSpPr txBox="1"/>
          <p:nvPr/>
        </p:nvSpPr>
        <p:spPr>
          <a:xfrm>
            <a:off x="4254843" y="2068838"/>
            <a:ext cx="1676400" cy="369332"/>
          </a:xfrm>
          <a:prstGeom prst="rect">
            <a:avLst/>
          </a:prstGeom>
          <a:solidFill>
            <a:schemeClr val="accent2"/>
          </a:solidFill>
        </p:spPr>
        <p:txBody>
          <a:bodyPr wrap="square" rtlCol="0">
            <a:spAutoFit/>
          </a:bodyPr>
          <a:lstStyle/>
          <a:p>
            <a:r>
              <a:rPr lang="en-US" b="1" dirty="0" smtClean="0">
                <a:solidFill>
                  <a:schemeClr val="bg2"/>
                </a:solidFill>
              </a:rPr>
              <a:t>Solutions</a:t>
            </a:r>
            <a:endParaRPr lang="en-US" sz="1400" b="1" dirty="0">
              <a:solidFill>
                <a:schemeClr val="bg2"/>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rmAutofit fontScale="90000"/>
          </a:bodyPr>
          <a:lstStyle/>
          <a:p>
            <a:r>
              <a:rPr lang="en-US" smtClean="0"/>
              <a:t>Chúng ta có cần thay đổi chiều hướng?</a:t>
            </a:r>
            <a:endParaRPr lang="en-US" dirty="0"/>
          </a:p>
        </p:txBody>
      </p:sp>
      <p:sp>
        <p:nvSpPr>
          <p:cNvPr id="3" name="Content Placeholder 2"/>
          <p:cNvSpPr>
            <a:spLocks noGrp="1"/>
          </p:cNvSpPr>
          <p:nvPr>
            <p:ph sz="half" idx="1"/>
          </p:nvPr>
        </p:nvSpPr>
        <p:spPr>
          <a:xfrm>
            <a:off x="0" y="1524000"/>
            <a:ext cx="9144000" cy="4724400"/>
          </a:xfrm>
        </p:spPr>
        <p:txBody>
          <a:bodyPr>
            <a:noAutofit/>
          </a:bodyPr>
          <a:lstStyle/>
          <a:p>
            <a:pPr>
              <a:buFont typeface="Wingdings" pitchFamily="2" charset="2"/>
              <a:buChar char="§"/>
            </a:pPr>
            <a:r>
              <a:rPr lang="en-US" sz="2000" smtClean="0">
                <a:latin typeface="Arial" pitchFamily="34" charset="0"/>
                <a:cs typeface="Arial" pitchFamily="34" charset="0"/>
              </a:rPr>
              <a:t> Trong khi t</a:t>
            </a:r>
            <a:r>
              <a:rPr lang="vi-VN" sz="2000" smtClean="0">
                <a:latin typeface="Arial" pitchFamily="34" charset="0"/>
                <a:cs typeface="Arial" pitchFamily="34" charset="0"/>
              </a:rPr>
              <a:t>ranh luận về giá trị tương đối của các học bổng tại Cambridge, Massachusetts </a:t>
            </a:r>
            <a:r>
              <a:rPr lang="en-US" sz="2000" smtClean="0">
                <a:latin typeface="Arial" pitchFamily="34" charset="0"/>
                <a:cs typeface="Arial" pitchFamily="34" charset="0"/>
              </a:rPr>
              <a:t>so v</a:t>
            </a:r>
            <a:r>
              <a:rPr lang="vi-VN" sz="2000" smtClean="0">
                <a:latin typeface="Arial" pitchFamily="34" charset="0"/>
                <a:cs typeface="Arial" pitchFamily="34" charset="0"/>
              </a:rPr>
              <a:t>ới Cambridge, </a:t>
            </a:r>
            <a:r>
              <a:rPr lang="en-US" sz="2000" smtClean="0">
                <a:latin typeface="Arial" pitchFamily="34" charset="0"/>
                <a:cs typeface="Arial" pitchFamily="34" charset="0"/>
              </a:rPr>
              <a:t>nước </a:t>
            </a:r>
            <a:r>
              <a:rPr lang="vi-VN" sz="2000" smtClean="0">
                <a:latin typeface="Arial" pitchFamily="34" charset="0"/>
                <a:cs typeface="Arial" pitchFamily="34" charset="0"/>
              </a:rPr>
              <a:t>Anh </a:t>
            </a:r>
            <a:r>
              <a:rPr lang="en-US" sz="2000" smtClean="0">
                <a:latin typeface="Arial" pitchFamily="34" charset="0"/>
                <a:cs typeface="Arial" pitchFamily="34" charset="0"/>
              </a:rPr>
              <a:t>có </a:t>
            </a:r>
            <a:r>
              <a:rPr lang="vi-VN" sz="2000" smtClean="0">
                <a:latin typeface="Arial" pitchFamily="34" charset="0"/>
                <a:cs typeface="Arial" pitchFamily="34" charset="0"/>
              </a:rPr>
              <a:t>một cuộc tranh luận công bằng, và thậm chí là </a:t>
            </a:r>
            <a:r>
              <a:rPr lang="en-US" sz="2000" smtClean="0">
                <a:latin typeface="Arial" pitchFamily="34" charset="0"/>
                <a:cs typeface="Arial" pitchFamily="34" charset="0"/>
              </a:rPr>
              <a:t> thú vị</a:t>
            </a:r>
            <a:r>
              <a:rPr lang="vi-VN" sz="2000" smtClean="0">
                <a:latin typeface="Arial" pitchFamily="34" charset="0"/>
                <a:cs typeface="Arial" pitchFamily="34" charset="0"/>
              </a:rPr>
              <a:t>. Tuy nhiên, rất ít trường đại học ở các nước đang phát triển có </a:t>
            </a:r>
            <a:r>
              <a:rPr lang="en-US" sz="2000" smtClean="0">
                <a:latin typeface="Arial" pitchFamily="34" charset="0"/>
                <a:cs typeface="Arial" pitchFamily="34" charset="0"/>
              </a:rPr>
              <a:t>đ</a:t>
            </a:r>
            <a:r>
              <a:rPr lang="vi-VN" sz="2000" smtClean="0">
                <a:latin typeface="Arial" pitchFamily="34" charset="0"/>
                <a:cs typeface="Arial" pitchFamily="34" charset="0"/>
              </a:rPr>
              <a:t>ủ khả năng để cạnh tranh tài chính sẵn có </a:t>
            </a:r>
            <a:r>
              <a:rPr lang="en-US" sz="2000" smtClean="0">
                <a:latin typeface="Arial" pitchFamily="34" charset="0"/>
                <a:cs typeface="Arial" pitchFamily="34" charset="0"/>
              </a:rPr>
              <a:t>của</a:t>
            </a:r>
            <a:r>
              <a:rPr lang="vi-VN" sz="2000" smtClean="0">
                <a:latin typeface="Arial" pitchFamily="34" charset="0"/>
                <a:cs typeface="Arial" pitchFamily="34" charset="0"/>
              </a:rPr>
              <a:t> các trường đại học ưu tú,  để </a:t>
            </a:r>
            <a:r>
              <a:rPr lang="en-US" sz="2000" smtClean="0">
                <a:latin typeface="Arial" pitchFamily="34" charset="0"/>
                <a:cs typeface="Arial" pitchFamily="34" charset="0"/>
              </a:rPr>
              <a:t>tìm </a:t>
            </a:r>
            <a:r>
              <a:rPr lang="vi-VN" sz="2000" smtClean="0">
                <a:latin typeface="Arial" pitchFamily="34" charset="0"/>
                <a:cs typeface="Arial" pitchFamily="34" charset="0"/>
              </a:rPr>
              <a:t>và lựa chọn </a:t>
            </a:r>
            <a:r>
              <a:rPr lang="en-US" sz="2000" smtClean="0">
                <a:latin typeface="Arial" pitchFamily="34" charset="0"/>
                <a:cs typeface="Arial" pitchFamily="34" charset="0"/>
              </a:rPr>
              <a:t>từ những </a:t>
            </a:r>
            <a:r>
              <a:rPr lang="vi-VN" sz="2000" smtClean="0">
                <a:latin typeface="Arial" pitchFamily="34" charset="0"/>
                <a:cs typeface="Arial" pitchFamily="34" charset="0"/>
              </a:rPr>
              <a:t>nghiên cứu </a:t>
            </a:r>
            <a:r>
              <a:rPr lang="en-US" sz="2000" smtClean="0">
                <a:latin typeface="Arial" pitchFamily="34" charset="0"/>
                <a:cs typeface="Arial" pitchFamily="34" charset="0"/>
              </a:rPr>
              <a:t>xuất sắc</a:t>
            </a:r>
            <a:r>
              <a:rPr lang="vi-VN" sz="2000" smtClean="0">
                <a:latin typeface="Arial" pitchFamily="34" charset="0"/>
                <a:cs typeface="Arial" pitchFamily="34" charset="0"/>
              </a:rPr>
              <a:t>.</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Nhưng ngay cả khi họ có thể, </a:t>
            </a:r>
            <a:r>
              <a:rPr lang="en-US" sz="2000" smtClean="0">
                <a:latin typeface="Arial" pitchFamily="34" charset="0"/>
                <a:cs typeface="Arial" pitchFamily="34" charset="0"/>
              </a:rPr>
              <a:t>thì</a:t>
            </a:r>
            <a:r>
              <a:rPr lang="vi-VN" sz="2000" smtClean="0">
                <a:latin typeface="Arial" pitchFamily="34" charset="0"/>
                <a:cs typeface="Arial" pitchFamily="34" charset="0"/>
              </a:rPr>
              <a:t> </a:t>
            </a:r>
            <a:r>
              <a:rPr lang="en-US" sz="2000" smtClean="0">
                <a:latin typeface="Arial" pitchFamily="34" charset="0"/>
                <a:cs typeface="Arial" pitchFamily="34" charset="0"/>
              </a:rPr>
              <a:t>có nên </a:t>
            </a:r>
            <a:r>
              <a:rPr lang="vi-VN" sz="2000" smtClean="0">
                <a:latin typeface="Arial" pitchFamily="34" charset="0"/>
                <a:cs typeface="Arial" pitchFamily="34" charset="0"/>
              </a:rPr>
              <a:t>cố gắng? Có lẽ là không, </a:t>
            </a:r>
            <a:r>
              <a:rPr lang="en-US" sz="2000" smtClean="0">
                <a:latin typeface="Arial" pitchFamily="34" charset="0"/>
                <a:cs typeface="Arial" pitchFamily="34" charset="0"/>
              </a:rPr>
              <a:t>theo các</a:t>
            </a:r>
            <a:r>
              <a:rPr lang="vi-VN" sz="2000" smtClean="0">
                <a:latin typeface="Arial" pitchFamily="34" charset="0"/>
                <a:cs typeface="Arial" pitchFamily="34" charset="0"/>
              </a:rPr>
              <a:t> chuyên gia tại một diễn đàn mới đây </a:t>
            </a:r>
            <a:r>
              <a:rPr lang="en-US" sz="2000" smtClean="0">
                <a:latin typeface="Arial" pitchFamily="34" charset="0"/>
                <a:cs typeface="Arial" pitchFamily="34" charset="0"/>
              </a:rPr>
              <a:t>do </a:t>
            </a:r>
            <a:r>
              <a:rPr lang="vi-VN" sz="2000" smtClean="0">
                <a:latin typeface="Arial" pitchFamily="34" charset="0"/>
                <a:cs typeface="Arial" pitchFamily="34" charset="0"/>
              </a:rPr>
              <a:t>UNESCO</a:t>
            </a:r>
            <a:r>
              <a:rPr lang="en-US" sz="2000" smtClean="0">
                <a:latin typeface="Arial" pitchFamily="34" charset="0"/>
                <a:cs typeface="Arial" pitchFamily="34" charset="0"/>
              </a:rPr>
              <a:t>, Quản lý Giáo dục Đại học </a:t>
            </a:r>
            <a:r>
              <a:rPr lang="vi-VN" sz="2000" smtClean="0">
                <a:latin typeface="Arial" pitchFamily="34" charset="0"/>
                <a:cs typeface="Arial" pitchFamily="34" charset="0"/>
              </a:rPr>
              <a:t>và Ngân hàng Thế giới. Thay vì cố gắng để “</a:t>
            </a:r>
            <a:r>
              <a:rPr lang="en-US" sz="2000" smtClean="0">
                <a:latin typeface="Arial" pitchFamily="34" charset="0"/>
                <a:cs typeface="Arial" pitchFamily="34" charset="0"/>
              </a:rPr>
              <a:t>theo kịp các nước láng giềng</a:t>
            </a:r>
            <a:r>
              <a:rPr lang="vi-VN" sz="2000" smtClean="0">
                <a:latin typeface="Arial" pitchFamily="34" charset="0"/>
                <a:cs typeface="Arial" pitchFamily="34" charset="0"/>
              </a:rPr>
              <a:t>" và </a:t>
            </a:r>
            <a:r>
              <a:rPr lang="en-US" sz="2000" smtClean="0">
                <a:latin typeface="Arial" pitchFamily="34" charset="0"/>
                <a:cs typeface="Arial" pitchFamily="34" charset="0"/>
              </a:rPr>
              <a:t>theo bước tiếp cận một nền </a:t>
            </a:r>
            <a:r>
              <a:rPr lang="vi-VN" sz="2000" smtClean="0">
                <a:latin typeface="Arial" pitchFamily="34" charset="0"/>
                <a:cs typeface="Arial" pitchFamily="34" charset="0"/>
              </a:rPr>
              <a:t>văn hóa hiện hành cho giáo dục đại học bằng cách chuyển </a:t>
            </a:r>
            <a:r>
              <a:rPr lang="en-US" sz="2000" smtClean="0">
                <a:latin typeface="Arial" pitchFamily="34" charset="0"/>
                <a:cs typeface="Arial" pitchFamily="34" charset="0"/>
              </a:rPr>
              <a:t>lượng </a:t>
            </a:r>
            <a:r>
              <a:rPr lang="vi-VN" sz="2000" smtClean="0">
                <a:latin typeface="Arial" pitchFamily="34" charset="0"/>
                <a:cs typeface="Arial" pitchFamily="34" charset="0"/>
              </a:rPr>
              <a:t>quỹ công</a:t>
            </a:r>
            <a:r>
              <a:rPr lang="en-US" sz="2000" smtClean="0">
                <a:latin typeface="Arial" pitchFamily="34" charset="0"/>
                <a:cs typeface="Arial" pitchFamily="34" charset="0"/>
              </a:rPr>
              <a:t> ít ỏi </a:t>
            </a:r>
            <a:r>
              <a:rPr lang="vi-VN" sz="2000" smtClean="0">
                <a:latin typeface="Arial" pitchFamily="34" charset="0"/>
                <a:cs typeface="Arial" pitchFamily="34" charset="0"/>
              </a:rPr>
              <a:t>để tạo ra các trường đại học hàng đầu, </a:t>
            </a:r>
            <a:r>
              <a:rPr lang="en-US" sz="2000" smtClean="0">
                <a:latin typeface="Arial" pitchFamily="34" charset="0"/>
                <a:cs typeface="Arial" pitchFamily="34" charset="0"/>
              </a:rPr>
              <a:t>các </a:t>
            </a:r>
            <a:r>
              <a:rPr lang="vi-VN" sz="2000" smtClean="0">
                <a:latin typeface="Arial" pitchFamily="34" charset="0"/>
                <a:cs typeface="Arial" pitchFamily="34" charset="0"/>
              </a:rPr>
              <a:t>chính phủ sẽ được khuyên </a:t>
            </a:r>
            <a:r>
              <a:rPr lang="en-US" sz="2000" smtClean="0">
                <a:latin typeface="Arial" pitchFamily="34" charset="0"/>
                <a:cs typeface="Arial" pitchFamily="34" charset="0"/>
              </a:rPr>
              <a:t>không nên quan tâm đến </a:t>
            </a:r>
            <a:r>
              <a:rPr lang="vi-VN" sz="2000" smtClean="0">
                <a:latin typeface="Arial" pitchFamily="34" charset="0"/>
                <a:cs typeface="Arial" pitchFamily="34" charset="0"/>
              </a:rPr>
              <a:t>các bảng xếp hạng.</a:t>
            </a:r>
            <a:endParaRPr lang="en-US" sz="200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29</a:t>
            </a:fld>
            <a:endParaRPr lang="en-US" dirty="0"/>
          </a:p>
        </p:txBody>
      </p:sp>
      <p:sp>
        <p:nvSpPr>
          <p:cNvPr id="8" name="TextBox 7"/>
          <p:cNvSpPr txBox="1"/>
          <p:nvPr/>
        </p:nvSpPr>
        <p:spPr>
          <a:xfrm>
            <a:off x="457200" y="6214646"/>
            <a:ext cx="7848600" cy="338554"/>
          </a:xfrm>
          <a:prstGeom prst="rect">
            <a:avLst/>
          </a:prstGeom>
          <a:noFill/>
        </p:spPr>
        <p:txBody>
          <a:bodyPr wrap="square" rtlCol="0">
            <a:spAutoFit/>
          </a:bodyPr>
          <a:lstStyle/>
          <a:p>
            <a:pPr marL="457200" indent="-457200"/>
            <a:r>
              <a:rPr lang="en-US" sz="1600" dirty="0" smtClean="0">
                <a:solidFill>
                  <a:schemeClr val="tx2"/>
                </a:solidFill>
              </a:rPr>
              <a:t>The Nation. (2011, July 29). Do university rankings truly measure up? </a:t>
            </a:r>
            <a:r>
              <a:rPr lang="en-US" sz="1600" i="1" dirty="0" smtClean="0">
                <a:solidFill>
                  <a:schemeClr val="tx2"/>
                </a:solidFill>
              </a:rPr>
              <a:t>The Nation</a:t>
            </a:r>
            <a:r>
              <a:rPr lang="en-US" sz="1600" dirty="0" smtClean="0">
                <a:solidFill>
                  <a:schemeClr val="tx2"/>
                </a:solidFill>
              </a:rPr>
              <a:t>, p. 11. </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43000"/>
          </a:xfrm>
        </p:spPr>
        <p:txBody>
          <a:bodyPr>
            <a:normAutofit/>
          </a:bodyPr>
          <a:lstStyle/>
          <a:p>
            <a:r>
              <a:rPr lang="en-US" sz="2400" smtClean="0"/>
              <a:t>Thay đổi mang tính định hướng trong giáo dục đại học</a:t>
            </a:r>
            <a:endParaRPr lang="en-US" sz="2400" dirty="0" smtClean="0"/>
          </a:p>
        </p:txBody>
      </p:sp>
      <p:sp>
        <p:nvSpPr>
          <p:cNvPr id="3" name="Content Placeholder 2"/>
          <p:cNvSpPr>
            <a:spLocks noGrp="1"/>
          </p:cNvSpPr>
          <p:nvPr>
            <p:ph sz="half" idx="1"/>
          </p:nvPr>
        </p:nvSpPr>
        <p:spPr>
          <a:xfrm>
            <a:off x="457200" y="1493837"/>
            <a:ext cx="4038600" cy="4221163"/>
          </a:xfrm>
          <a:ln>
            <a:solidFill>
              <a:schemeClr val="accent1"/>
            </a:solidFill>
          </a:ln>
        </p:spPr>
        <p:txBody>
          <a:bodyPr>
            <a:normAutofit fontScale="77500" lnSpcReduction="20000"/>
          </a:bodyPr>
          <a:lstStyle/>
          <a:p>
            <a:r>
              <a:rPr lang="en-US" smtClean="0">
                <a:latin typeface="Arial" pitchFamily="34" charset="0"/>
                <a:cs typeface="Arial" pitchFamily="34" charset="0"/>
              </a:rPr>
              <a:t>Do giáo dục đại học được xem là 1 công cụ quan trọng để kích thích sự tăng trưởng kinh tế trong khu vực ASEAN, những nỗ lực để nâng cao những tiêu chuẩn và khuyến khích hợp tác đang được chú trọng…Nâng cao tiêu chuẩn tại các tổ chức giáo dục đại học trong khối ASEAN được xem là 1 khía cạnh quan trọng của các </a:t>
            </a:r>
            <a:r>
              <a:rPr lang="en-US" smtClean="0">
                <a:latin typeface="Arial" pitchFamily="34" charset="0"/>
                <a:cs typeface="Arial" pitchFamily="34" charset="0"/>
              </a:rPr>
              <a:t>nỗ </a:t>
            </a:r>
            <a:r>
              <a:rPr lang="en-US" smtClean="0">
                <a:latin typeface="Arial" pitchFamily="34" charset="0"/>
                <a:cs typeface="Arial" pitchFamily="34" charset="0"/>
              </a:rPr>
              <a:t>lực đào tạo lực lượng lao động có kỹ năng cần thiết cho sự phát triển kinh tế.</a:t>
            </a:r>
            <a:endParaRPr lang="en-US" dirty="0" smtClean="0">
              <a:latin typeface="Arial" pitchFamily="34" charset="0"/>
              <a:cs typeface="Arial" pitchFamily="34" charset="0"/>
            </a:endParaRPr>
          </a:p>
        </p:txBody>
      </p:sp>
      <p:sp>
        <p:nvSpPr>
          <p:cNvPr id="4" name="Content Placeholder 3"/>
          <p:cNvSpPr>
            <a:spLocks noGrp="1"/>
          </p:cNvSpPr>
          <p:nvPr>
            <p:ph sz="half" idx="2"/>
          </p:nvPr>
        </p:nvSpPr>
        <p:spPr>
          <a:xfrm>
            <a:off x="4724400" y="1493837"/>
            <a:ext cx="4038600" cy="4221163"/>
          </a:xfrm>
          <a:ln>
            <a:solidFill>
              <a:schemeClr val="accent1"/>
            </a:solidFill>
          </a:ln>
        </p:spPr>
        <p:txBody>
          <a:bodyPr vert="horz" lIns="91440" tIns="45720" rIns="91440" bIns="45720" rtlCol="0">
            <a:normAutofit fontScale="77500" lnSpcReduction="20000"/>
          </a:bodyPr>
          <a:lstStyle/>
          <a:p>
            <a:r>
              <a:rPr lang="en-US" smtClean="0">
                <a:latin typeface="Arial" pitchFamily="34" charset="0"/>
                <a:cs typeface="Arial" pitchFamily="34" charset="0"/>
              </a:rPr>
              <a:t>Trong một báo cáo gần đây của Ngân hàng Thế giới cho thấy trong khi việc tham gia giáo dục đại học tại các nước  Nam Á đã tăng mạnh trong những thập niên vừa qua, thì số lương sinh viên tốt nghiệp vẫn còn quá thấp ở các như Campuchia và Việt Nam, do vậy không thể đào tạo đủ sinh viên có kỹ năng và cũng không thể đưa ra những nghiên cứu cần thiết để giải quyêt vấn đề thị trường lao động và nhu cầu đổi mới.</a:t>
            </a:r>
            <a:endParaRPr lang="en-US"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DB5026D-50BE-4117-BEC9-A583F205791D}" type="slidenum">
              <a:rPr lang="en-US" smtClean="0"/>
              <a:pPr/>
              <a:t>3</a:t>
            </a:fld>
            <a:endParaRPr lang="en-US" dirty="0"/>
          </a:p>
        </p:txBody>
      </p:sp>
      <p:sp>
        <p:nvSpPr>
          <p:cNvPr id="6" name="TextBox 5"/>
          <p:cNvSpPr txBox="1"/>
          <p:nvPr/>
        </p:nvSpPr>
        <p:spPr>
          <a:xfrm>
            <a:off x="533400" y="5867400"/>
            <a:ext cx="8001000" cy="646331"/>
          </a:xfrm>
          <a:prstGeom prst="rect">
            <a:avLst/>
          </a:prstGeom>
          <a:noFill/>
        </p:spPr>
        <p:txBody>
          <a:bodyPr wrap="square" rtlCol="0">
            <a:spAutoFit/>
          </a:bodyPr>
          <a:lstStyle/>
          <a:p>
            <a:r>
              <a:rPr lang="en-US" dirty="0" smtClean="0">
                <a:solidFill>
                  <a:schemeClr val="tx2"/>
                </a:solidFill>
              </a:rPr>
              <a:t>Gooch, L. ASEAN nations put education front and center. </a:t>
            </a:r>
            <a:r>
              <a:rPr lang="en-US" i="1" dirty="0" smtClean="0">
                <a:solidFill>
                  <a:schemeClr val="tx2"/>
                </a:solidFill>
              </a:rPr>
              <a:t>New York Times</a:t>
            </a:r>
            <a:r>
              <a:rPr lang="en-US" dirty="0" smtClean="0">
                <a:solidFill>
                  <a:schemeClr val="tx2"/>
                </a:solidFill>
              </a:rPr>
              <a:t>, October 31, 2012, p. 7</a:t>
            </a:r>
            <a:endParaRPr lang="en-US" dirty="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800" smtClean="0"/>
              <a:t>Các lực lượng cản trở sự thay đổi chiều hướng</a:t>
            </a:r>
            <a:endParaRPr lang="en-US" sz="2800" dirty="0" smtClean="0"/>
          </a:p>
        </p:txBody>
      </p:sp>
      <p:sp>
        <p:nvSpPr>
          <p:cNvPr id="7" name="Content Placeholder 6"/>
          <p:cNvSpPr>
            <a:spLocks noGrp="1"/>
          </p:cNvSpPr>
          <p:nvPr>
            <p:ph sz="half" idx="1"/>
          </p:nvPr>
        </p:nvSpPr>
        <p:spPr/>
        <p:txBody>
          <a:bodyPr>
            <a:noAutofit/>
          </a:bodyPr>
          <a:lstStyle/>
          <a:p>
            <a:r>
              <a:rPr lang="vi-VN" sz="2400" smtClean="0">
                <a:latin typeface="Arial" pitchFamily="34" charset="0"/>
                <a:cs typeface="Arial" pitchFamily="34" charset="0"/>
              </a:rPr>
              <a:t>Chúng ta đang sống trong thời đại của các số liệu, và </a:t>
            </a:r>
            <a:r>
              <a:rPr lang="en-US" sz="2400" smtClean="0">
                <a:latin typeface="Arial" pitchFamily="34" charset="0"/>
                <a:cs typeface="Arial" pitchFamily="34" charset="0"/>
              </a:rPr>
              <a:t>tính toán.</a:t>
            </a:r>
            <a:endParaRPr lang="en-US" sz="2400" dirty="0" smtClean="0">
              <a:latin typeface="Arial" pitchFamily="34" charset="0"/>
              <a:cs typeface="Arial" pitchFamily="34" charset="0"/>
            </a:endParaRPr>
          </a:p>
          <a:p>
            <a:r>
              <a:rPr lang="vi-VN" sz="2400" smtClean="0">
                <a:latin typeface="Arial" pitchFamily="34" charset="0"/>
                <a:cs typeface="Arial" pitchFamily="34" charset="0"/>
              </a:rPr>
              <a:t>Các công ty và các nhà xuất bản xếp hạng muốn bán </a:t>
            </a:r>
            <a:r>
              <a:rPr lang="en-US" sz="2400" smtClean="0">
                <a:latin typeface="Arial" pitchFamily="34" charset="0"/>
                <a:cs typeface="Arial" pitchFamily="34" charset="0"/>
              </a:rPr>
              <a:t>thông tin</a:t>
            </a:r>
            <a:r>
              <a:rPr lang="vi-VN" sz="2400" smtClean="0">
                <a:latin typeface="Arial" pitchFamily="34" charset="0"/>
                <a:cs typeface="Arial" pitchFamily="34" charset="0"/>
              </a:rPr>
              <a:t> và quảng cáo.</a:t>
            </a:r>
            <a:r>
              <a:rPr lang="en-US" sz="2400" smtClean="0">
                <a:latin typeface="Arial" pitchFamily="34" charset="0"/>
                <a:cs typeface="Arial" pitchFamily="34" charset="0"/>
              </a:rPr>
              <a:t>.</a:t>
            </a:r>
            <a:endParaRPr lang="en-US" sz="2400" dirty="0" smtClean="0">
              <a:latin typeface="Arial" pitchFamily="34" charset="0"/>
              <a:cs typeface="Arial" pitchFamily="34" charset="0"/>
            </a:endParaRPr>
          </a:p>
          <a:p>
            <a:r>
              <a:rPr lang="vi-VN" sz="2400" smtClean="0">
                <a:latin typeface="Arial" pitchFamily="34" charset="0"/>
                <a:cs typeface="Arial" pitchFamily="34" charset="0"/>
              </a:rPr>
              <a:t>Những người chiến thắng (</a:t>
            </a:r>
            <a:r>
              <a:rPr lang="en-US" sz="2400" smtClean="0">
                <a:latin typeface="Arial" pitchFamily="34" charset="0"/>
                <a:cs typeface="Arial" pitchFamily="34" charset="0"/>
              </a:rPr>
              <a:t>trong </a:t>
            </a:r>
            <a:r>
              <a:rPr lang="vi-VN" sz="2400" smtClean="0">
                <a:latin typeface="Arial" pitchFamily="34" charset="0"/>
                <a:cs typeface="Arial" pitchFamily="34" charset="0"/>
              </a:rPr>
              <a:t>Top 100) là </a:t>
            </a:r>
            <a:r>
              <a:rPr lang="en-US" sz="2400" smtClean="0">
                <a:latin typeface="Arial" pitchFamily="34" charset="0"/>
                <a:cs typeface="Arial" pitchFamily="34" charset="0"/>
              </a:rPr>
              <a:t>các </a:t>
            </a:r>
            <a:r>
              <a:rPr lang="vi-VN" sz="2400" smtClean="0">
                <a:latin typeface="Arial" pitchFamily="34" charset="0"/>
                <a:cs typeface="Arial" pitchFamily="34" charset="0"/>
              </a:rPr>
              <a:t>trường đại học hàng đầu và có cổ phần trong hệ thống hiện </a:t>
            </a:r>
            <a:r>
              <a:rPr lang="vi-VN" sz="2400" smtClean="0">
                <a:latin typeface="Arial" pitchFamily="34" charset="0"/>
                <a:cs typeface="Arial" pitchFamily="34" charset="0"/>
              </a:rPr>
              <a:t>tại</a:t>
            </a:r>
            <a:r>
              <a:rPr lang="en-US" sz="2400" smtClean="0">
                <a:latin typeface="Arial" pitchFamily="34" charset="0"/>
                <a:cs typeface="Arial" pitchFamily="34" charset="0"/>
              </a:rPr>
              <a:t>.</a:t>
            </a:r>
            <a:endParaRPr lang="en-US" sz="24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E5C7C9B1-5BD0-4D71-8C9A-C919590ED2A7}" type="slidenum">
              <a:rPr lang="en-US" smtClean="0"/>
              <a:pPr/>
              <a:t>30</a:t>
            </a:fld>
            <a:endParaRPr lang="en-US"/>
          </a:p>
        </p:txBody>
      </p:sp>
      <p:pic>
        <p:nvPicPr>
          <p:cNvPr id="45058" name="Picture 2"/>
          <p:cNvPicPr>
            <a:picLocks noChangeAspect="1" noChangeArrowheads="1"/>
          </p:cNvPicPr>
          <p:nvPr/>
        </p:nvPicPr>
        <p:blipFill>
          <a:blip r:embed="rId3" cstate="print"/>
          <a:srcRect/>
          <a:stretch>
            <a:fillRect/>
          </a:stretch>
        </p:blipFill>
        <p:spPr bwMode="auto">
          <a:xfrm>
            <a:off x="5029200" y="1752600"/>
            <a:ext cx="3420777"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rmAutofit/>
          </a:bodyPr>
          <a:lstStyle/>
          <a:p>
            <a:r>
              <a:rPr lang="en-US" sz="2400" smtClean="0"/>
              <a:t>‘</a:t>
            </a:r>
            <a:r>
              <a:rPr lang="vi-VN" sz="2400" smtClean="0"/>
              <a:t>Hệ thống' này là do </a:t>
            </a:r>
            <a:r>
              <a:rPr lang="en-US" sz="2400" smtClean="0"/>
              <a:t>sự tình cờ,</a:t>
            </a:r>
            <a:r>
              <a:rPr lang="vi-VN" sz="2400" smtClean="0"/>
              <a:t> chứ không phải do thiết kế</a:t>
            </a:r>
            <a:r>
              <a:rPr lang="en-US" sz="2400" smtClean="0"/>
              <a:t> </a:t>
            </a:r>
            <a:endParaRPr lang="en-US" sz="2400" dirty="0" smtClean="0"/>
          </a:p>
        </p:txBody>
      </p:sp>
      <p:sp>
        <p:nvSpPr>
          <p:cNvPr id="3" name="Content Placeholder 2"/>
          <p:cNvSpPr>
            <a:spLocks noGrp="1"/>
          </p:cNvSpPr>
          <p:nvPr>
            <p:ph sz="half" idx="1"/>
          </p:nvPr>
        </p:nvSpPr>
        <p:spPr>
          <a:xfrm>
            <a:off x="457200" y="1371600"/>
            <a:ext cx="4419600" cy="5029200"/>
          </a:xfrm>
        </p:spPr>
        <p:txBody>
          <a:bodyPr>
            <a:noAutofit/>
          </a:bodyPr>
          <a:lstStyle/>
          <a:p>
            <a:r>
              <a:rPr lang="en-US" sz="2000" smtClean="0">
                <a:latin typeface="Arial" pitchFamily="34" charset="0"/>
                <a:cs typeface="Arial" pitchFamily="34" charset="0"/>
              </a:rPr>
              <a:t>H</a:t>
            </a:r>
            <a:r>
              <a:rPr lang="vi-VN" sz="2000" smtClean="0">
                <a:latin typeface="Arial" pitchFamily="34" charset="0"/>
                <a:cs typeface="Arial" pitchFamily="34" charset="0"/>
              </a:rPr>
              <a:t>ệ thống </a:t>
            </a:r>
            <a:r>
              <a:rPr lang="en-US" sz="2000" smtClean="0">
                <a:latin typeface="Arial" pitchFamily="34" charset="0"/>
                <a:cs typeface="Arial" pitchFamily="34" charset="0"/>
              </a:rPr>
              <a:t>này </a:t>
            </a:r>
            <a:r>
              <a:rPr lang="vi-VN" sz="2000" smtClean="0">
                <a:latin typeface="Arial" pitchFamily="34" charset="0"/>
                <a:cs typeface="Arial" pitchFamily="34" charset="0"/>
              </a:rPr>
              <a:t>là </a:t>
            </a:r>
            <a:r>
              <a:rPr lang="en-US" sz="2000" smtClean="0">
                <a:latin typeface="Arial" pitchFamily="34" charset="0"/>
                <a:cs typeface="Arial" pitchFamily="34" charset="0"/>
              </a:rPr>
              <a:t>nằm </a:t>
            </a:r>
            <a:r>
              <a:rPr lang="vi-VN" sz="2000" smtClean="0">
                <a:latin typeface="Arial" pitchFamily="34" charset="0"/>
                <a:cs typeface="Arial" pitchFamily="34" charset="0"/>
              </a:rPr>
              <a:t>trong tay của những người bán các phương tiện truyền thông và các dịch vụ tư vấn.</a:t>
            </a:r>
            <a:endParaRPr lang="en-US" sz="2000" smtClean="0">
              <a:latin typeface="Arial" pitchFamily="34" charset="0"/>
              <a:cs typeface="Arial" pitchFamily="34" charset="0"/>
            </a:endParaRPr>
          </a:p>
          <a:p>
            <a:r>
              <a:rPr lang="en-US" sz="2000" smtClean="0">
                <a:latin typeface="Arial" pitchFamily="34" charset="0"/>
                <a:cs typeface="Arial" pitchFamily="34" charset="0"/>
              </a:rPr>
              <a:t>C</a:t>
            </a:r>
            <a:r>
              <a:rPr lang="vi-VN" sz="2000" smtClean="0">
                <a:latin typeface="Arial" pitchFamily="34" charset="0"/>
                <a:cs typeface="Arial" pitchFamily="34" charset="0"/>
              </a:rPr>
              <a:t>ác nhà lãnh đạo</a:t>
            </a:r>
            <a:r>
              <a:rPr lang="en-US" sz="2000" smtClean="0">
                <a:latin typeface="Arial" pitchFamily="34" charset="0"/>
                <a:cs typeface="Arial" pitchFamily="34" charset="0"/>
              </a:rPr>
              <a:t> hệ thống </a:t>
            </a:r>
            <a:r>
              <a:rPr lang="vi-VN" sz="2000" smtClean="0">
                <a:latin typeface="Arial" pitchFamily="34" charset="0"/>
                <a:cs typeface="Arial" pitchFamily="34" charset="0"/>
              </a:rPr>
              <a:t> muốn tin rằng ‘</a:t>
            </a:r>
            <a:r>
              <a:rPr lang="en-US" sz="2000" smtClean="0">
                <a:latin typeface="Arial" pitchFamily="34" charset="0"/>
                <a:cs typeface="Arial" pitchFamily="34" charset="0"/>
              </a:rPr>
              <a:t>con hổ</a:t>
            </a:r>
            <a:r>
              <a:rPr lang="vi-VN" sz="2000" smtClean="0">
                <a:latin typeface="Arial" pitchFamily="34" charset="0"/>
                <a:cs typeface="Arial" pitchFamily="34" charset="0"/>
              </a:rPr>
              <a:t>' </a:t>
            </a:r>
            <a:r>
              <a:rPr lang="en-US" sz="2000" smtClean="0">
                <a:latin typeface="Arial" pitchFamily="34" charset="0"/>
                <a:cs typeface="Arial" pitchFamily="34" charset="0"/>
              </a:rPr>
              <a:t>đang </a:t>
            </a:r>
            <a:r>
              <a:rPr lang="vi-VN" sz="2000" smtClean="0">
                <a:latin typeface="Arial" pitchFamily="34" charset="0"/>
                <a:cs typeface="Arial" pitchFamily="34" charset="0"/>
              </a:rPr>
              <a:t>hướng tới chất lượng.</a:t>
            </a:r>
            <a:endParaRPr lang="en-US" sz="2000" smtClean="0">
              <a:latin typeface="Arial" pitchFamily="34" charset="0"/>
              <a:cs typeface="Arial" pitchFamily="34" charset="0"/>
            </a:endParaRPr>
          </a:p>
          <a:p>
            <a:r>
              <a:rPr lang="vi-VN" sz="2000" smtClean="0">
                <a:latin typeface="Arial" pitchFamily="34" charset="0"/>
                <a:cs typeface="Arial" pitchFamily="34" charset="0"/>
              </a:rPr>
              <a:t>Lãnh đạo giáo dục có trách nhiệm đạo đức để làm điều gì là </a:t>
            </a:r>
            <a:r>
              <a:rPr lang="en-US" sz="2000" smtClean="0">
                <a:latin typeface="Arial" pitchFamily="34" charset="0"/>
                <a:cs typeface="Arial" pitchFamily="34" charset="0"/>
              </a:rPr>
              <a:t>được cho là </a:t>
            </a:r>
            <a:r>
              <a:rPr lang="vi-VN" sz="2000" smtClean="0">
                <a:latin typeface="Arial" pitchFamily="34" charset="0"/>
                <a:cs typeface="Arial" pitchFamily="34" charset="0"/>
              </a:rPr>
              <a:t>đúng cho các </a:t>
            </a:r>
            <a:r>
              <a:rPr lang="en-US" sz="2000" smtClean="0">
                <a:latin typeface="Arial" pitchFamily="34" charset="0"/>
                <a:cs typeface="Arial" pitchFamily="34" charset="0"/>
              </a:rPr>
              <a:t>thành viên có l</a:t>
            </a:r>
            <a:r>
              <a:rPr lang="vi-VN" sz="2000" smtClean="0">
                <a:latin typeface="Arial" pitchFamily="34" charset="0"/>
                <a:cs typeface="Arial" pitchFamily="34" charset="0"/>
              </a:rPr>
              <a:t>iên quan.</a:t>
            </a:r>
            <a:endParaRPr lang="en-US" sz="2000" smtClean="0">
              <a:latin typeface="Arial" pitchFamily="34" charset="0"/>
              <a:cs typeface="Arial" pitchFamily="34" charset="0"/>
            </a:endParaRPr>
          </a:p>
          <a:p>
            <a:r>
              <a:rPr lang="en-US" sz="2000" smtClean="0">
                <a:latin typeface="Arial" pitchFamily="34" charset="0"/>
                <a:cs typeface="Arial" pitchFamily="34" charset="0"/>
              </a:rPr>
              <a:t>Liệu c</a:t>
            </a:r>
            <a:r>
              <a:rPr lang="vi-VN" sz="2000" smtClean="0">
                <a:latin typeface="Arial" pitchFamily="34" charset="0"/>
                <a:cs typeface="Arial" pitchFamily="34" charset="0"/>
              </a:rPr>
              <a:t>húng ta có thể </a:t>
            </a:r>
            <a:r>
              <a:rPr lang="en-US" sz="2000" smtClean="0">
                <a:latin typeface="Arial" pitchFamily="34" charset="0"/>
                <a:cs typeface="Arial" pitchFamily="34" charset="0"/>
              </a:rPr>
              <a:t>chấp nhận tương </a:t>
            </a:r>
            <a:r>
              <a:rPr lang="vi-VN" sz="2000" smtClean="0">
                <a:latin typeface="Arial" pitchFamily="34" charset="0"/>
                <a:cs typeface="Arial" pitchFamily="34" charset="0"/>
              </a:rPr>
              <a:t>lai của giáo dục đại học được định hình bởi một </a:t>
            </a:r>
            <a:r>
              <a:rPr lang="en-US" sz="2000" smtClean="0">
                <a:latin typeface="Arial" pitchFamily="34" charset="0"/>
                <a:cs typeface="Arial" pitchFamily="34" charset="0"/>
              </a:rPr>
              <a:t>“sự tình cờ “</a:t>
            </a:r>
            <a:r>
              <a:rPr lang="vi-VN" sz="2000" smtClean="0">
                <a:latin typeface="Arial" pitchFamily="34" charset="0"/>
                <a:cs typeface="Arial" pitchFamily="34" charset="0"/>
              </a:rPr>
              <a:t>của thị trường tự do?</a:t>
            </a:r>
            <a:endParaRPr lang="en-US" sz="2000" dirty="0">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31</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34000" y="1905000"/>
            <a:ext cx="2828925" cy="2828925"/>
          </a:xfrm>
          <a:prstGeom prst="rect">
            <a:avLst/>
          </a:prstGeom>
          <a:noFill/>
          <a:ln w="9525">
            <a:noFill/>
            <a:miter lim="800000"/>
            <a:headEnd/>
            <a:tailEnd/>
          </a:ln>
        </p:spPr>
      </p:pic>
      <p:sp>
        <p:nvSpPr>
          <p:cNvPr id="7" name="TextBox 6"/>
          <p:cNvSpPr txBox="1"/>
          <p:nvPr/>
        </p:nvSpPr>
        <p:spPr>
          <a:xfrm>
            <a:off x="5334000" y="4763766"/>
            <a:ext cx="2971800" cy="70788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Looks like this by accident, or by design?</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vi-VN" smtClean="0"/>
              <a:t>Một logic bất hợp lý</a:t>
            </a:r>
            <a:endParaRPr lang="en-US" dirty="0" smtClean="0"/>
          </a:p>
        </p:txBody>
      </p:sp>
      <p:sp>
        <p:nvSpPr>
          <p:cNvPr id="4" name="Content Placeholder 3"/>
          <p:cNvSpPr>
            <a:spLocks noGrp="1"/>
          </p:cNvSpPr>
          <p:nvPr>
            <p:ph sz="half" idx="2"/>
          </p:nvPr>
        </p:nvSpPr>
        <p:spPr>
          <a:xfrm>
            <a:off x="685800" y="1600200"/>
            <a:ext cx="7848600" cy="4221163"/>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vi-VN" sz="2400" smtClean="0">
                <a:solidFill>
                  <a:schemeClr val="bg1"/>
                </a:solidFill>
                <a:latin typeface="Arial" pitchFamily="34" charset="0"/>
                <a:cs typeface="Arial" pitchFamily="34" charset="0"/>
              </a:rPr>
              <a:t>"Chúng t</a:t>
            </a:r>
            <a:r>
              <a:rPr lang="en-US" sz="2400" smtClean="0">
                <a:solidFill>
                  <a:schemeClr val="bg1"/>
                </a:solidFill>
                <a:latin typeface="Arial" pitchFamily="34" charset="0"/>
                <a:cs typeface="Arial" pitchFamily="34" charset="0"/>
              </a:rPr>
              <a:t>a</a:t>
            </a:r>
            <a:r>
              <a:rPr lang="vi-VN" sz="2400" smtClean="0">
                <a:solidFill>
                  <a:schemeClr val="bg1"/>
                </a:solidFill>
                <a:latin typeface="Arial" pitchFamily="34" charset="0"/>
                <a:cs typeface="Arial" pitchFamily="34" charset="0"/>
              </a:rPr>
              <a:t> </a:t>
            </a:r>
            <a:r>
              <a:rPr lang="en-US" sz="2400" smtClean="0">
                <a:solidFill>
                  <a:schemeClr val="bg1"/>
                </a:solidFill>
                <a:latin typeface="Arial" pitchFamily="34" charset="0"/>
                <a:cs typeface="Arial" pitchFamily="34" charset="0"/>
              </a:rPr>
              <a:t>nắm rõ </a:t>
            </a:r>
            <a:r>
              <a:rPr lang="vi-VN" sz="2400" smtClean="0">
                <a:solidFill>
                  <a:schemeClr val="bg1"/>
                </a:solidFill>
                <a:latin typeface="Arial" pitchFamily="34" charset="0"/>
                <a:cs typeface="Arial" pitchFamily="34" charset="0"/>
              </a:rPr>
              <a:t>các </a:t>
            </a:r>
            <a:r>
              <a:rPr lang="en-US" sz="2400" smtClean="0">
                <a:solidFill>
                  <a:schemeClr val="bg1"/>
                </a:solidFill>
                <a:latin typeface="Arial" pitchFamily="34" charset="0"/>
                <a:cs typeface="Arial" pitchFamily="34" charset="0"/>
              </a:rPr>
              <a:t>đặc điểm của</a:t>
            </a:r>
            <a:r>
              <a:rPr lang="vi-VN" sz="2400" smtClean="0">
                <a:solidFill>
                  <a:schemeClr val="bg1"/>
                </a:solidFill>
                <a:latin typeface="Arial" pitchFamily="34" charset="0"/>
                <a:cs typeface="Arial" pitchFamily="34" charset="0"/>
              </a:rPr>
              <a:t> một trường đại học </a:t>
            </a:r>
            <a:r>
              <a:rPr lang="en-US" sz="2400" smtClean="0">
                <a:solidFill>
                  <a:schemeClr val="bg1"/>
                </a:solidFill>
                <a:latin typeface="Arial" pitchFamily="34" charset="0"/>
                <a:cs typeface="Arial" pitchFamily="34" charset="0"/>
              </a:rPr>
              <a:t>thành công </a:t>
            </a:r>
            <a:r>
              <a:rPr lang="vi-VN" sz="2400" smtClean="0">
                <a:solidFill>
                  <a:schemeClr val="bg1"/>
                </a:solidFill>
                <a:latin typeface="Arial" pitchFamily="34" charset="0"/>
                <a:cs typeface="Arial" pitchFamily="34" charset="0"/>
              </a:rPr>
              <a:t>hơn </a:t>
            </a:r>
            <a:r>
              <a:rPr lang="en-US" sz="2400" smtClean="0">
                <a:solidFill>
                  <a:schemeClr val="bg1"/>
                </a:solidFill>
                <a:latin typeface="Arial" pitchFamily="34" charset="0"/>
                <a:cs typeface="Arial" pitchFamily="34" charset="0"/>
              </a:rPr>
              <a:t>là </a:t>
            </a:r>
            <a:r>
              <a:rPr lang="vi-VN" sz="2400" smtClean="0">
                <a:solidFill>
                  <a:schemeClr val="bg1"/>
                </a:solidFill>
                <a:latin typeface="Arial" pitchFamily="34" charset="0"/>
                <a:cs typeface="Arial" pitchFamily="34" charset="0"/>
              </a:rPr>
              <a:t>chúng ta biết về một trường đại học đã thành công </a:t>
            </a:r>
            <a:r>
              <a:rPr lang="en-US" sz="2400" smtClean="0">
                <a:solidFill>
                  <a:schemeClr val="bg1"/>
                </a:solidFill>
                <a:latin typeface="Arial" pitchFamily="34" charset="0"/>
                <a:cs typeface="Arial" pitchFamily="34" charset="0"/>
              </a:rPr>
              <a:t>như thế nào</a:t>
            </a:r>
            <a:r>
              <a:rPr lang="vi-VN" sz="2400" smtClean="0">
                <a:solidFill>
                  <a:schemeClr val="bg1"/>
                </a:solidFill>
                <a:latin typeface="Arial" pitchFamily="34" charset="0"/>
                <a:cs typeface="Arial" pitchFamily="34" charset="0"/>
              </a:rPr>
              <a:t>. Tại sao chúng ta </a:t>
            </a:r>
            <a:r>
              <a:rPr lang="en-US" sz="2400" smtClean="0">
                <a:solidFill>
                  <a:schemeClr val="bg1"/>
                </a:solidFill>
                <a:latin typeface="Arial" pitchFamily="34" charset="0"/>
                <a:cs typeface="Arial" pitchFamily="34" charset="0"/>
              </a:rPr>
              <a:t>không </a:t>
            </a:r>
            <a:r>
              <a:rPr lang="vi-VN" sz="2400" smtClean="0">
                <a:solidFill>
                  <a:schemeClr val="bg1"/>
                </a:solidFill>
                <a:latin typeface="Arial" pitchFamily="34" charset="0"/>
                <a:cs typeface="Arial" pitchFamily="34" charset="0"/>
              </a:rPr>
              <a:t>cố gắng ép buộc [các trường đại học </a:t>
            </a:r>
            <a:r>
              <a:rPr lang="en-US" sz="2400" smtClean="0">
                <a:solidFill>
                  <a:schemeClr val="bg1"/>
                </a:solidFill>
                <a:latin typeface="Arial" pitchFamily="34" charset="0"/>
                <a:cs typeface="Arial" pitchFamily="34" charset="0"/>
              </a:rPr>
              <a:t>mà </a:t>
            </a:r>
            <a:r>
              <a:rPr lang="vi-VN" sz="2400" smtClean="0">
                <a:solidFill>
                  <a:schemeClr val="bg1"/>
                </a:solidFill>
                <a:latin typeface="Arial" pitchFamily="34" charset="0"/>
                <a:cs typeface="Arial" pitchFamily="34" charset="0"/>
              </a:rPr>
              <a:t>chúng ta không thích, </a:t>
            </a:r>
            <a:r>
              <a:rPr lang="en-US" sz="2400" smtClean="0">
                <a:solidFill>
                  <a:schemeClr val="bg1"/>
                </a:solidFill>
                <a:latin typeface="Arial" pitchFamily="34" charset="0"/>
                <a:cs typeface="Arial" pitchFamily="34" charset="0"/>
              </a:rPr>
              <a:t> trở </a:t>
            </a:r>
            <a:r>
              <a:rPr lang="en-US" sz="2400" smtClean="0">
                <a:solidFill>
                  <a:schemeClr val="bg1"/>
                </a:solidFill>
                <a:latin typeface="Arial" pitchFamily="34" charset="0"/>
                <a:cs typeface="Arial" pitchFamily="34" charset="0"/>
              </a:rPr>
              <a:t>thành </a:t>
            </a:r>
            <a:r>
              <a:rPr lang="vi-VN" sz="2400" smtClean="0">
                <a:solidFill>
                  <a:schemeClr val="bg1"/>
                </a:solidFill>
                <a:latin typeface="Arial" pitchFamily="34" charset="0"/>
                <a:cs typeface="Arial" pitchFamily="34" charset="0"/>
              </a:rPr>
              <a:t>các </a:t>
            </a:r>
            <a:r>
              <a:rPr lang="vi-VN" sz="2400" smtClean="0">
                <a:solidFill>
                  <a:schemeClr val="bg1"/>
                </a:solidFill>
                <a:latin typeface="Arial" pitchFamily="34" charset="0"/>
                <a:cs typeface="Arial" pitchFamily="34" charset="0"/>
              </a:rPr>
              <a:t>trường đại học mà chúng ta </a:t>
            </a:r>
            <a:r>
              <a:rPr lang="en-US" sz="2400" smtClean="0">
                <a:solidFill>
                  <a:schemeClr val="bg1"/>
                </a:solidFill>
                <a:latin typeface="Arial" pitchFamily="34" charset="0"/>
                <a:cs typeface="Arial" pitchFamily="34" charset="0"/>
              </a:rPr>
              <a:t>thích</a:t>
            </a:r>
            <a:r>
              <a:rPr lang="vi-VN" sz="2400" smtClean="0">
                <a:solidFill>
                  <a:schemeClr val="bg1"/>
                </a:solidFill>
                <a:latin typeface="Arial" pitchFamily="34" charset="0"/>
                <a:cs typeface="Arial" pitchFamily="34" charset="0"/>
              </a:rPr>
              <a:t>, bằng cách sử dụng phương tiện </a:t>
            </a:r>
            <a:r>
              <a:rPr lang="en-US" sz="2400" smtClean="0">
                <a:solidFill>
                  <a:schemeClr val="bg1"/>
                </a:solidFill>
                <a:latin typeface="Arial" pitchFamily="34" charset="0"/>
                <a:cs typeface="Arial" pitchFamily="34" charset="0"/>
              </a:rPr>
              <a:t>không liên quan nhiều đến </a:t>
            </a:r>
            <a:r>
              <a:rPr lang="vi-VN" sz="2400" smtClean="0">
                <a:solidFill>
                  <a:schemeClr val="bg1"/>
                </a:solidFill>
                <a:latin typeface="Arial" pitchFamily="34" charset="0"/>
                <a:cs typeface="Arial" pitchFamily="34" charset="0"/>
              </a:rPr>
              <a:t>phát triển của </a:t>
            </a:r>
            <a:r>
              <a:rPr lang="en-US" sz="2400" smtClean="0">
                <a:solidFill>
                  <a:schemeClr val="bg1"/>
                </a:solidFill>
                <a:latin typeface="Arial" pitchFamily="34" charset="0"/>
                <a:cs typeface="Arial" pitchFamily="34" charset="0"/>
              </a:rPr>
              <a:t>c</a:t>
            </a:r>
            <a:r>
              <a:rPr lang="vi-VN" sz="2400" smtClean="0">
                <a:solidFill>
                  <a:schemeClr val="bg1"/>
                </a:solidFill>
                <a:latin typeface="Arial" pitchFamily="34" charset="0"/>
                <a:cs typeface="Arial" pitchFamily="34" charset="0"/>
              </a:rPr>
              <a:t>ác trường đại học mà chúng ta thích ? "</a:t>
            </a:r>
            <a:endParaRPr lang="en-US" sz="2400" smtClean="0">
              <a:solidFill>
                <a:schemeClr val="bg1"/>
              </a:solidFill>
              <a:latin typeface="Arial" pitchFamily="34" charset="0"/>
              <a:cs typeface="Arial" pitchFamily="34" charset="0"/>
            </a:endParaRPr>
          </a:p>
          <a:p>
            <a:pPr marL="0" indent="0">
              <a:buNone/>
            </a:pPr>
            <a:r>
              <a:rPr lang="en-US" sz="240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(paraphrased from Roland Barth, 1986, p. 294)</a:t>
            </a:r>
          </a:p>
          <a:p>
            <a:endParaRPr lang="en-US" dirty="0">
              <a:solidFill>
                <a:schemeClr val="bg1"/>
              </a:solidFill>
              <a:latin typeface="Arial" pitchFamily="34" charset="0"/>
              <a:cs typeface="Arial" pitchFamily="34" charset="0"/>
            </a:endParaRPr>
          </a:p>
        </p:txBody>
      </p:sp>
      <p:sp>
        <p:nvSpPr>
          <p:cNvPr id="6" name="Slide Number Placeholder 5"/>
          <p:cNvSpPr>
            <a:spLocks noGrp="1"/>
          </p:cNvSpPr>
          <p:nvPr>
            <p:ph type="sldNum" sz="quarter" idx="4"/>
          </p:nvPr>
        </p:nvSpPr>
        <p:spPr/>
        <p:txBody>
          <a:bodyPr/>
          <a:lstStyle/>
          <a:p>
            <a:fld id="{9DB5026D-50BE-4117-BEC9-A583F205791D}" type="slidenum">
              <a:rPr lang="en-US" smtClean="0"/>
              <a:pPr/>
              <a:t>32</a:t>
            </a:fld>
            <a:endParaRPr lang="en-US" dirty="0"/>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mtClean="0"/>
              <a:t>Các điểm quan trọng trong hệ thống</a:t>
            </a:r>
            <a:endParaRPr lang="en-US"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33</a:t>
            </a:fld>
            <a:endParaRPr lang="en-US" dirty="0"/>
          </a:p>
        </p:txBody>
      </p:sp>
      <p:grpSp>
        <p:nvGrpSpPr>
          <p:cNvPr id="13" name="Group 12"/>
          <p:cNvGrpSpPr/>
          <p:nvPr/>
        </p:nvGrpSpPr>
        <p:grpSpPr>
          <a:xfrm>
            <a:off x="152400" y="1524000"/>
            <a:ext cx="8763000" cy="3657600"/>
            <a:chOff x="152400" y="1524000"/>
            <a:chExt cx="8763000" cy="3657600"/>
          </a:xfrm>
        </p:grpSpPr>
        <p:sp>
          <p:nvSpPr>
            <p:cNvPr id="12" name="Right Arrow 11"/>
            <p:cNvSpPr/>
            <p:nvPr/>
          </p:nvSpPr>
          <p:spPr>
            <a:xfrm rot="874467">
              <a:off x="5241726" y="3774938"/>
              <a:ext cx="1625929" cy="6858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1" name="Right Arrow 10"/>
            <p:cNvSpPr/>
            <p:nvPr/>
          </p:nvSpPr>
          <p:spPr>
            <a:xfrm rot="19949197">
              <a:off x="5230395" y="2301609"/>
              <a:ext cx="1671269" cy="6858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7" name="Flowchart: Process 6"/>
            <p:cNvSpPr/>
            <p:nvPr/>
          </p:nvSpPr>
          <p:spPr>
            <a:xfrm>
              <a:off x="6934200" y="1524000"/>
              <a:ext cx="1981200" cy="1295400"/>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effectLst>
                    <a:outerShdw blurRad="38100" dist="38100" dir="2700000" algn="tl">
                      <a:srgbClr val="000000">
                        <a:alpha val="43137"/>
                      </a:srgbClr>
                    </a:outerShdw>
                  </a:effectLst>
                  <a:latin typeface="Arial" pitchFamily="34" charset="0"/>
                  <a:cs typeface="Arial" pitchFamily="34" charset="0"/>
                </a:rPr>
                <a:t>Công ty xếp hạng toàn cầu</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 name="Diagram 8"/>
            <p:cNvGraphicFramePr/>
            <p:nvPr/>
          </p:nvGraphicFramePr>
          <p:xfrm>
            <a:off x="152400" y="1828800"/>
            <a:ext cx="5334000"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owchart: Process 9"/>
            <p:cNvSpPr/>
            <p:nvPr/>
          </p:nvSpPr>
          <p:spPr>
            <a:xfrm>
              <a:off x="6934200" y="3886200"/>
              <a:ext cx="1981200" cy="1295400"/>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effectLst>
                    <a:outerShdw blurRad="38100" dist="38100" dir="2700000" algn="tl">
                      <a:srgbClr val="000000">
                        <a:alpha val="43137"/>
                      </a:srgbClr>
                    </a:outerShdw>
                  </a:effectLst>
                  <a:latin typeface="Arial" pitchFamily="34" charset="0"/>
                  <a:cs typeface="Arial" pitchFamily="34" charset="0"/>
                </a:rPr>
                <a:t>Cơ quan xếp hạng bài viết</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mtClean="0"/>
              <a:t>Các điểm quan trọng trong hệ thống</a:t>
            </a:r>
            <a:endParaRPr lang="en-US" dirty="0">
              <a:latin typeface="Maiandra GD" pitchFamily="34" charset="0"/>
            </a:endParaRPr>
          </a:p>
        </p:txBody>
      </p:sp>
      <p:sp>
        <p:nvSpPr>
          <p:cNvPr id="8" name="Text Placeholder 7"/>
          <p:cNvSpPr>
            <a:spLocks noGrp="1"/>
          </p:cNvSpPr>
          <p:nvPr>
            <p:ph type="body" idx="1"/>
          </p:nvPr>
        </p:nvSpPr>
        <p:spPr>
          <a:ln>
            <a:solidFill>
              <a:schemeClr val="tx2">
                <a:lumMod val="20000"/>
                <a:lumOff val="80000"/>
              </a:schemeClr>
            </a:solidFill>
          </a:ln>
        </p:spPr>
        <p:txBody>
          <a:bodyPr anchor="ctr"/>
          <a:lstStyle/>
          <a:p>
            <a:r>
              <a:rPr lang="en-US" smtClean="0"/>
              <a:t>Tiêu cực</a:t>
            </a:r>
            <a:endParaRPr lang="en-US" dirty="0"/>
          </a:p>
        </p:txBody>
      </p:sp>
      <p:sp>
        <p:nvSpPr>
          <p:cNvPr id="9" name="Content Placeholder 8"/>
          <p:cNvSpPr>
            <a:spLocks noGrp="1"/>
          </p:cNvSpPr>
          <p:nvPr>
            <p:ph sz="half" idx="2"/>
          </p:nvPr>
        </p:nvSpPr>
        <p:spPr>
          <a:ln>
            <a:solidFill>
              <a:schemeClr val="tx2">
                <a:lumMod val="20000"/>
                <a:lumOff val="80000"/>
              </a:schemeClr>
            </a:solidFill>
          </a:ln>
        </p:spPr>
        <p:txBody>
          <a:bodyPr>
            <a:noAutofit/>
          </a:bodyPr>
          <a:lstStyle/>
          <a:p>
            <a:pPr>
              <a:buFont typeface="Wingdings" pitchFamily="2" charset="2"/>
              <a:buChar char="§"/>
            </a:pPr>
            <a:r>
              <a:rPr lang="en-US" sz="2000" smtClean="0">
                <a:latin typeface="Arial" pitchFamily="34" charset="0"/>
                <a:cs typeface="Arial" pitchFamily="34" charset="0"/>
              </a:rPr>
              <a:t> Các công ty x</a:t>
            </a:r>
            <a:r>
              <a:rPr lang="vi-VN" sz="2000" smtClean="0">
                <a:latin typeface="Arial" pitchFamily="34" charset="0"/>
                <a:cs typeface="Arial" pitchFamily="34" charset="0"/>
              </a:rPr>
              <a:t>ếp hạng và đánh giá không có </a:t>
            </a:r>
            <a:r>
              <a:rPr lang="en-US" sz="2000" smtClean="0">
                <a:latin typeface="Arial" pitchFamily="34" charset="0"/>
                <a:cs typeface="Arial" pitchFamily="34" charset="0"/>
              </a:rPr>
              <a:t>ưu đãi gì để b</a:t>
            </a:r>
            <a:r>
              <a:rPr lang="vi-VN" sz="2000" smtClean="0">
                <a:latin typeface="Arial" pitchFamily="34" charset="0"/>
                <a:cs typeface="Arial" pitchFamily="34" charset="0"/>
              </a:rPr>
              <a:t>ắt đầu thay đổi hệ thống hiện tại.</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Lãnh đạo hệ thống, trường đại học và </a:t>
            </a:r>
            <a:r>
              <a:rPr lang="en-US" sz="2000" smtClean="0">
                <a:latin typeface="Arial" pitchFamily="34" charset="0"/>
                <a:cs typeface="Arial" pitchFamily="34" charset="0"/>
              </a:rPr>
              <a:t>giảng </a:t>
            </a:r>
            <a:r>
              <a:rPr lang="en-US" sz="2000" smtClean="0">
                <a:latin typeface="Arial" pitchFamily="34" charset="0"/>
                <a:cs typeface="Arial" pitchFamily="34" charset="0"/>
              </a:rPr>
              <a:t>viên</a:t>
            </a:r>
            <a:r>
              <a:rPr lang="vi-VN" sz="2000" smtClean="0">
                <a:latin typeface="Arial" pitchFamily="34" charset="0"/>
                <a:cs typeface="Arial" pitchFamily="34" charset="0"/>
              </a:rPr>
              <a:t> </a:t>
            </a:r>
            <a:r>
              <a:rPr lang="vi-VN" sz="2000" smtClean="0">
                <a:latin typeface="Arial" pitchFamily="34" charset="0"/>
                <a:cs typeface="Arial" pitchFamily="34" charset="0"/>
              </a:rPr>
              <a:t>bị phân </a:t>
            </a:r>
            <a:r>
              <a:rPr lang="en-US" sz="2000" smtClean="0">
                <a:latin typeface="Arial" pitchFamily="34" charset="0"/>
                <a:cs typeface="Arial" pitchFamily="34" charset="0"/>
              </a:rPr>
              <a:t>thành nhiều </a:t>
            </a:r>
            <a:r>
              <a:rPr lang="vi-VN" sz="2000" smtClean="0">
                <a:latin typeface="Arial" pitchFamily="34" charset="0"/>
                <a:cs typeface="Arial" pitchFamily="34" charset="0"/>
              </a:rPr>
              <a:t>mảnh và </a:t>
            </a:r>
            <a:r>
              <a:rPr lang="en-US" sz="2000" smtClean="0">
                <a:latin typeface="Arial" pitchFamily="34" charset="0"/>
                <a:cs typeface="Arial" pitchFamily="34" charset="0"/>
              </a:rPr>
              <a:t>không có liên kết với nhau</a:t>
            </a:r>
            <a:r>
              <a:rPr lang="vi-VN" sz="2000" smtClean="0">
                <a:latin typeface="Arial" pitchFamily="34" charset="0"/>
                <a:cs typeface="Arial" pitchFamily="34" charset="0"/>
              </a:rPr>
              <a:t>.</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Những người</a:t>
            </a:r>
            <a:r>
              <a:rPr lang="vi-VN" sz="2000" smtClean="0">
                <a:latin typeface="Arial" pitchFamily="34" charset="0"/>
                <a:cs typeface="Arial" pitchFamily="34" charset="0"/>
              </a:rPr>
              <a:t> 'chiến thắng' </a:t>
            </a:r>
            <a:r>
              <a:rPr lang="en-US" sz="2000" smtClean="0">
                <a:latin typeface="Arial" pitchFamily="34" charset="0"/>
                <a:cs typeface="Arial" pitchFamily="34" charset="0"/>
              </a:rPr>
              <a:t>hiện tại</a:t>
            </a:r>
            <a:r>
              <a:rPr lang="vi-VN" sz="2000" smtClean="0">
                <a:latin typeface="Arial" pitchFamily="34" charset="0"/>
                <a:cs typeface="Arial" pitchFamily="34" charset="0"/>
              </a:rPr>
              <a:t>- </a:t>
            </a:r>
            <a:r>
              <a:rPr lang="en-US" sz="2000" smtClean="0">
                <a:latin typeface="Arial" pitchFamily="34" charset="0"/>
                <a:cs typeface="Arial" pitchFamily="34" charset="0"/>
              </a:rPr>
              <a:t>là các </a:t>
            </a:r>
            <a:r>
              <a:rPr lang="vi-VN" sz="2000" smtClean="0">
                <a:latin typeface="Arial" pitchFamily="34" charset="0"/>
                <a:cs typeface="Arial" pitchFamily="34" charset="0"/>
              </a:rPr>
              <a:t>quốc gia hoặc </a:t>
            </a:r>
            <a:r>
              <a:rPr lang="en-US" sz="2000" smtClean="0">
                <a:latin typeface="Arial" pitchFamily="34" charset="0"/>
                <a:cs typeface="Arial" pitchFamily="34" charset="0"/>
              </a:rPr>
              <a:t>các trường đại học</a:t>
            </a:r>
            <a:r>
              <a:rPr lang="vi-VN" sz="2000" smtClean="0">
                <a:latin typeface="Arial" pitchFamily="34" charset="0"/>
                <a:cs typeface="Arial" pitchFamily="34" charset="0"/>
              </a:rPr>
              <a:t>- có </a:t>
            </a:r>
            <a:r>
              <a:rPr lang="en-US" sz="2000" smtClean="0">
                <a:latin typeface="Arial" pitchFamily="34" charset="0"/>
                <a:cs typeface="Arial" pitchFamily="34" charset="0"/>
              </a:rPr>
              <a:t>rất ít </a:t>
            </a:r>
            <a:r>
              <a:rPr lang="vi-VN" sz="2000" smtClean="0">
                <a:latin typeface="Arial" pitchFamily="34" charset="0"/>
                <a:cs typeface="Arial" pitchFamily="34" charset="0"/>
              </a:rPr>
              <a:t>động cơ để thay đổi trò chơi.</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Nhiều phần của hệ thống cần phải thay đổi để đạt được một kết quả tốt hơn.</a:t>
            </a:r>
            <a:endParaRPr lang="en-US" sz="200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0" name="Text Placeholder 9"/>
          <p:cNvSpPr>
            <a:spLocks noGrp="1"/>
          </p:cNvSpPr>
          <p:nvPr>
            <p:ph type="body" sz="quarter" idx="3"/>
          </p:nvPr>
        </p:nvSpPr>
        <p:spPr>
          <a:ln>
            <a:solidFill>
              <a:schemeClr val="tx2">
                <a:lumMod val="20000"/>
                <a:lumOff val="80000"/>
              </a:schemeClr>
            </a:solidFill>
          </a:ln>
        </p:spPr>
        <p:txBody>
          <a:bodyPr anchor="ctr"/>
          <a:lstStyle/>
          <a:p>
            <a:r>
              <a:rPr lang="en-US" smtClean="0"/>
              <a:t>Tích cực</a:t>
            </a:r>
            <a:endParaRPr lang="en-US" dirty="0"/>
          </a:p>
        </p:txBody>
      </p:sp>
      <p:sp>
        <p:nvSpPr>
          <p:cNvPr id="11" name="Content Placeholder 10"/>
          <p:cNvSpPr>
            <a:spLocks noGrp="1"/>
          </p:cNvSpPr>
          <p:nvPr>
            <p:ph sz="quarter" idx="4"/>
          </p:nvPr>
        </p:nvSpPr>
        <p:spPr>
          <a:ln>
            <a:solidFill>
              <a:schemeClr val="tx2">
                <a:lumMod val="20000"/>
                <a:lumOff val="80000"/>
              </a:schemeClr>
            </a:solidFill>
          </a:ln>
        </p:spPr>
        <p:txBody>
          <a:bodyPr>
            <a:normAutofit lnSpcReduction="10000"/>
          </a:bodyPr>
          <a:lstStyle/>
          <a:p>
            <a:pPr>
              <a:buFont typeface="Wingdings" pitchFamily="2" charset="2"/>
              <a:buChar char="§"/>
            </a:pPr>
            <a:r>
              <a:rPr lang="en-US" sz="2000" smtClean="0"/>
              <a:t>Các công ty đ</a:t>
            </a:r>
            <a:r>
              <a:rPr lang="vi-VN" sz="2000" smtClean="0"/>
              <a:t>ánh giá và xếp hạng</a:t>
            </a:r>
            <a:r>
              <a:rPr lang="en-US" sz="2000" smtClean="0"/>
              <a:t> </a:t>
            </a:r>
            <a:r>
              <a:rPr lang="vi-VN" sz="2000" smtClean="0"/>
              <a:t>không có cổ phần trong các tiêu chuẩn nội tại và sẽ </a:t>
            </a:r>
            <a:r>
              <a:rPr lang="en-US" sz="2000" smtClean="0"/>
              <a:t>đáp</a:t>
            </a:r>
            <a:r>
              <a:rPr lang="vi-VN" sz="2000" smtClean="0"/>
              <a:t> ứng áp lực và </a:t>
            </a:r>
            <a:r>
              <a:rPr lang="en-US" sz="2000" smtClean="0"/>
              <a:t>tính </a:t>
            </a:r>
            <a:r>
              <a:rPr lang="vi-VN" sz="2000" smtClean="0"/>
              <a:t>công khai.</a:t>
            </a:r>
            <a:endParaRPr lang="en-US" sz="2000" smtClean="0"/>
          </a:p>
          <a:p>
            <a:pPr>
              <a:buFont typeface="Wingdings" pitchFamily="2" charset="2"/>
              <a:buChar char="§"/>
            </a:pPr>
            <a:r>
              <a:rPr lang="en-US" sz="2000" smtClean="0"/>
              <a:t> </a:t>
            </a:r>
            <a:r>
              <a:rPr lang="vi-VN" sz="2000" smtClean="0"/>
              <a:t>Các </a:t>
            </a:r>
            <a:r>
              <a:rPr lang="en-US" sz="2000" smtClean="0"/>
              <a:t>yếu tố</a:t>
            </a:r>
            <a:r>
              <a:rPr lang="vi-VN" sz="2000" smtClean="0"/>
              <a:t> khác có </a:t>
            </a:r>
            <a:r>
              <a:rPr lang="en-US" sz="2000" smtClean="0"/>
              <a:t>ít liên hệ </a:t>
            </a:r>
            <a:r>
              <a:rPr lang="vi-VN" sz="2000" smtClean="0"/>
              <a:t>trong thiết kế của hệ thống hiện tại.</a:t>
            </a:r>
            <a:endParaRPr lang="en-US" sz="2000" smtClean="0"/>
          </a:p>
          <a:p>
            <a:pPr>
              <a:buFont typeface="Wingdings" pitchFamily="2" charset="2"/>
              <a:buChar char="§"/>
            </a:pPr>
            <a:r>
              <a:rPr lang="en-US" sz="2000" smtClean="0"/>
              <a:t> Các </a:t>
            </a:r>
            <a:r>
              <a:rPr lang="vi-VN" sz="2000" smtClean="0"/>
              <a:t>lãnh đạo </a:t>
            </a:r>
            <a:r>
              <a:rPr lang="en-US" sz="2000" smtClean="0"/>
              <a:t>có đạo đức hoạt động</a:t>
            </a:r>
            <a:r>
              <a:rPr lang="vi-VN" sz="2000" smtClean="0"/>
              <a:t> vượt ra ngoài ranh giới của từng trường đại học có thể tạo ra khối lượng </a:t>
            </a:r>
            <a:r>
              <a:rPr lang="en-US" sz="2000" smtClean="0"/>
              <a:t>giới </a:t>
            </a:r>
            <a:r>
              <a:rPr lang="vi-VN" sz="2000" smtClean="0"/>
              <a:t>hạn cần thiết để thay đổi.</a:t>
            </a:r>
            <a:endParaRPr lang="en-US" sz="2000" smtClean="0"/>
          </a:p>
          <a:p>
            <a:endParaRPr lang="en-US" sz="2200" dirty="0" smtClean="0"/>
          </a:p>
          <a:p>
            <a:endParaRPr lang="en-US" sz="2200" dirty="0"/>
          </a:p>
        </p:txBody>
      </p:sp>
      <p:sp>
        <p:nvSpPr>
          <p:cNvPr id="6" name="Slide Number Placeholder 5"/>
          <p:cNvSpPr>
            <a:spLocks noGrp="1"/>
          </p:cNvSpPr>
          <p:nvPr>
            <p:ph type="sldNum" sz="quarter" idx="11"/>
          </p:nvPr>
        </p:nvSpPr>
        <p:spPr/>
        <p:txBody>
          <a:bodyPr/>
          <a:lstStyle/>
          <a:p>
            <a:fld id="{9DB5026D-50BE-4117-BEC9-A583F205791D}" type="slidenum">
              <a:rPr lang="en-US" smtClean="0"/>
              <a:pPr/>
              <a:t>34</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fade">
                                      <p:cBhvr>
                                        <p:cTn id="10" dur="1000"/>
                                        <p:tgtEl>
                                          <p:spTgt spid="10">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382000" cy="1143000"/>
          </a:xfrm>
        </p:spPr>
        <p:txBody>
          <a:bodyPr>
            <a:noAutofit/>
          </a:bodyPr>
          <a:lstStyle/>
          <a:p>
            <a:r>
              <a:rPr lang="vi-VN" sz="3200" smtClean="0"/>
              <a:t>Một </a:t>
            </a:r>
            <a:r>
              <a:rPr lang="en-US" sz="3200" smtClean="0"/>
              <a:t>t</a:t>
            </a:r>
            <a:r>
              <a:rPr lang="vi-VN" sz="3200" smtClean="0"/>
              <a:t>ình thế tiến thoái lưỡng nan lãnh đạo</a:t>
            </a:r>
            <a:endParaRPr lang="en-US" sz="3200" dirty="0" smtClean="0"/>
          </a:p>
        </p:txBody>
      </p:sp>
      <p:sp>
        <p:nvSpPr>
          <p:cNvPr id="5" name="Content Placeholder 4"/>
          <p:cNvSpPr>
            <a:spLocks noGrp="1"/>
          </p:cNvSpPr>
          <p:nvPr>
            <p:ph sz="half" idx="1"/>
          </p:nvPr>
        </p:nvSpPr>
        <p:spPr>
          <a:xfrm>
            <a:off x="457200" y="1646237"/>
            <a:ext cx="4114800" cy="4221163"/>
          </a:xfrm>
        </p:spPr>
        <p:txBody>
          <a:bodyPr>
            <a:noAutofit/>
          </a:bodyPr>
          <a:lstStyle/>
          <a:p>
            <a:pPr>
              <a:buFont typeface="Wingdings" pitchFamily="2" charset="2"/>
              <a:buChar char="§"/>
            </a:pPr>
            <a:r>
              <a:rPr lang="en-US" sz="2000" smtClean="0">
                <a:latin typeface="Arial" pitchFamily="34" charset="0"/>
                <a:cs typeface="Arial" pitchFamily="34" charset="0"/>
              </a:rPr>
              <a:t>“</a:t>
            </a:r>
            <a:r>
              <a:rPr lang="vi-VN" sz="2000" smtClean="0">
                <a:latin typeface="Arial" pitchFamily="34" charset="0"/>
                <a:cs typeface="Arial" pitchFamily="34" charset="0"/>
              </a:rPr>
              <a:t>Tôi </a:t>
            </a:r>
            <a:r>
              <a:rPr lang="vi-VN" sz="2000" smtClean="0">
                <a:latin typeface="Arial" pitchFamily="34" charset="0"/>
                <a:cs typeface="Arial" pitchFamily="34" charset="0"/>
              </a:rPr>
              <a:t>thấy các tác động tiêu cực, nhưng cảm thấy bất lực để làm bất cứ điều gì.“</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Trong một vấn đề hệ thống, </a:t>
            </a:r>
            <a:r>
              <a:rPr lang="en-US" sz="2000" smtClean="0">
                <a:latin typeface="Arial" pitchFamily="34" charset="0"/>
                <a:cs typeface="Arial" pitchFamily="34" charset="0"/>
              </a:rPr>
              <a:t>một người</a:t>
            </a:r>
            <a:r>
              <a:rPr lang="vi-VN" sz="2000" smtClean="0">
                <a:latin typeface="Arial" pitchFamily="34" charset="0"/>
                <a:cs typeface="Arial" pitchFamily="34" charset="0"/>
              </a:rPr>
              <a:t> có thể là bất lực, nhưng </a:t>
            </a:r>
            <a:r>
              <a:rPr lang="en-US" sz="2000" smtClean="0">
                <a:latin typeface="Arial" pitchFamily="34" charset="0"/>
                <a:cs typeface="Arial" pitchFamily="34" charset="0"/>
              </a:rPr>
              <a:t>nhiều người hợp lại thì không</a:t>
            </a:r>
            <a:r>
              <a:rPr lang="vi-VN" sz="2000" smtClean="0">
                <a:latin typeface="Arial" pitchFamily="34" charset="0"/>
                <a:cs typeface="Arial" pitchFamily="34" charset="0"/>
              </a:rPr>
              <a:t>.</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Chỉ bằng </a:t>
            </a:r>
            <a:r>
              <a:rPr lang="en-US" sz="2000" smtClean="0">
                <a:latin typeface="Arial" pitchFamily="34" charset="0"/>
                <a:cs typeface="Arial" pitchFamily="34" charset="0"/>
              </a:rPr>
              <a:t>cùng </a:t>
            </a:r>
            <a:r>
              <a:rPr lang="vi-VN" sz="2000" smtClean="0">
                <a:latin typeface="Arial" pitchFamily="34" charset="0"/>
                <a:cs typeface="Arial" pitchFamily="34" charset="0"/>
              </a:rPr>
              <a:t>hành động với nhau, chúng t</a:t>
            </a:r>
            <a:r>
              <a:rPr lang="en-US" sz="2000" smtClean="0">
                <a:latin typeface="Arial" pitchFamily="34" charset="0"/>
                <a:cs typeface="Arial" pitchFamily="34" charset="0"/>
              </a:rPr>
              <a:t>a </a:t>
            </a:r>
            <a:r>
              <a:rPr lang="vi-VN" sz="2000" smtClean="0">
                <a:latin typeface="Arial" pitchFamily="34" charset="0"/>
                <a:cs typeface="Arial" pitchFamily="34" charset="0"/>
              </a:rPr>
              <a:t>có thể thay đổi trò chơi.</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Đ</a:t>
            </a:r>
            <a:r>
              <a:rPr lang="en-US" sz="2000" smtClean="0">
                <a:latin typeface="Arial" pitchFamily="34" charset="0"/>
                <a:cs typeface="Arial" pitchFamily="34" charset="0"/>
              </a:rPr>
              <a:t>iều này</a:t>
            </a:r>
            <a:r>
              <a:rPr lang="vi-VN" sz="2000" smtClean="0">
                <a:latin typeface="Arial" pitchFamily="34" charset="0"/>
                <a:cs typeface="Arial" pitchFamily="34" charset="0"/>
              </a:rPr>
              <a:t> </a:t>
            </a:r>
            <a:r>
              <a:rPr lang="en-US" sz="2000" smtClean="0">
                <a:latin typeface="Arial" pitchFamily="34" charset="0"/>
                <a:cs typeface="Arial" pitchFamily="34" charset="0"/>
              </a:rPr>
              <a:t>bao gồm</a:t>
            </a:r>
            <a:r>
              <a:rPr lang="vi-VN" sz="2000" smtClean="0">
                <a:latin typeface="Arial" pitchFamily="34" charset="0"/>
                <a:cs typeface="Arial" pitchFamily="34" charset="0"/>
              </a:rPr>
              <a:t> cả sự lựa chọn và bắt buộc đạo đức.</a:t>
            </a:r>
            <a:endParaRPr lang="en-US" sz="20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E5C7C9B1-5BD0-4D71-8C9A-C919590ED2A7}" type="slidenum">
              <a:rPr lang="en-US" smtClean="0"/>
              <a:pPr/>
              <a:t>35</a:t>
            </a:fld>
            <a:endParaRPr lang="en-US"/>
          </a:p>
        </p:txBody>
      </p:sp>
      <p:grpSp>
        <p:nvGrpSpPr>
          <p:cNvPr id="7" name="Group 4"/>
          <p:cNvGrpSpPr>
            <a:grpSpLocks/>
          </p:cNvGrpSpPr>
          <p:nvPr/>
        </p:nvGrpSpPr>
        <p:grpSpPr bwMode="auto">
          <a:xfrm>
            <a:off x="5334000" y="1676400"/>
            <a:ext cx="2514600" cy="3200400"/>
            <a:chOff x="3360" y="1248"/>
            <a:chExt cx="2112" cy="2592"/>
          </a:xfrm>
        </p:grpSpPr>
        <p:pic>
          <p:nvPicPr>
            <p:cNvPr id="11" name="Picture 5" descr="Elephant and Mouse"/>
            <p:cNvPicPr>
              <a:picLocks noChangeAspect="1" noChangeArrowheads="1"/>
            </p:cNvPicPr>
            <p:nvPr/>
          </p:nvPicPr>
          <p:blipFill>
            <a:blip r:embed="rId3" cstate="print"/>
            <a:srcRect/>
            <a:stretch>
              <a:fillRect/>
            </a:stretch>
          </p:blipFill>
          <p:spPr bwMode="auto">
            <a:xfrm>
              <a:off x="3360" y="1248"/>
              <a:ext cx="2112" cy="2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6"/>
            <p:cNvSpPr>
              <a:spLocks noChangeArrowheads="1"/>
            </p:cNvSpPr>
            <p:nvPr/>
          </p:nvSpPr>
          <p:spPr bwMode="auto">
            <a:xfrm>
              <a:off x="3360" y="3408"/>
              <a:ext cx="1056" cy="432"/>
            </a:xfrm>
            <a:prstGeom prst="rect">
              <a:avLst/>
            </a:prstGeom>
            <a:gradFill rotWithShape="0">
              <a:gsLst>
                <a:gs pos="0">
                  <a:srgbClr val="808080"/>
                </a:gs>
                <a:gs pos="100000">
                  <a:srgbClr val="808080">
                    <a:gamma/>
                    <a:shade val="46275"/>
                    <a:invGamma/>
                  </a:srgbClr>
                </a:gs>
              </a:gsLst>
              <a:lin ang="5400000" scaled="1"/>
            </a:gradFill>
            <a:ln w="12700" cap="sq">
              <a:noFill/>
              <a:miter lim="800000"/>
              <a:headEnd type="none" w="sm" len="sm"/>
              <a:tailEnd type="none" w="sm" len="sm"/>
            </a:ln>
            <a:effectLst/>
          </p:spPr>
          <p:txBody>
            <a:bodyPr wrap="none" anchor="ctr"/>
            <a:lstStyle/>
            <a:p>
              <a:endParaRPr lang="en-US"/>
            </a:p>
          </p:txBody>
        </p:sp>
      </p:gr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52400"/>
            <a:ext cx="8534400" cy="1143000"/>
          </a:xfrm>
        </p:spPr>
        <p:txBody>
          <a:bodyPr>
            <a:normAutofit/>
          </a:bodyPr>
          <a:lstStyle/>
          <a:p>
            <a:r>
              <a:rPr lang="en-US" smtClean="0"/>
              <a:t>Chúng ta cần làm gì?</a:t>
            </a:r>
            <a:endParaRPr lang="en-US" dirty="0"/>
          </a:p>
        </p:txBody>
      </p:sp>
      <p:sp>
        <p:nvSpPr>
          <p:cNvPr id="10" name="Content Placeholder 9"/>
          <p:cNvSpPr>
            <a:spLocks noGrp="1"/>
          </p:cNvSpPr>
          <p:nvPr>
            <p:ph sz="half" idx="1"/>
          </p:nvPr>
        </p:nvSpPr>
        <p:spPr>
          <a:xfrm>
            <a:off x="457200" y="1371600"/>
            <a:ext cx="4419600" cy="4953000"/>
          </a:xfrm>
        </p:spPr>
        <p:txBody>
          <a:bodyPr>
            <a:normAutofit/>
          </a:bodyPr>
          <a:lstStyle/>
          <a:p>
            <a:pPr algn="ctr">
              <a:spcAft>
                <a:spcPts val="0"/>
              </a:spcAft>
              <a:buNone/>
            </a:pPr>
            <a:r>
              <a:rPr lang="en-US" sz="2000" smtClean="0">
                <a:effectLst>
                  <a:outerShdw blurRad="38100" dist="38100" dir="2700000" algn="tl">
                    <a:srgbClr val="000000">
                      <a:alpha val="43137"/>
                    </a:srgbClr>
                  </a:outerShdw>
                </a:effectLst>
                <a:latin typeface="Arial" pitchFamily="34" charset="0"/>
                <a:cs typeface="Arial" pitchFamily="34" charset="0"/>
              </a:rPr>
              <a:t>’  </a:t>
            </a: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Cộng đồng học thuật phải </a:t>
            </a:r>
            <a:r>
              <a:rPr lang="en-US" sz="2000" smtClean="0">
                <a:latin typeface="Arial" pitchFamily="34" charset="0"/>
                <a:cs typeface="Arial" pitchFamily="34" charset="0"/>
              </a:rPr>
              <a:t>có </a:t>
            </a:r>
            <a:r>
              <a:rPr lang="vi-VN" sz="2000" smtClean="0">
                <a:latin typeface="Arial" pitchFamily="34" charset="0"/>
                <a:cs typeface="Arial" pitchFamily="34" charset="0"/>
              </a:rPr>
              <a:t>được đầu vào </a:t>
            </a:r>
            <a:r>
              <a:rPr lang="en-US" sz="2000" smtClean="0">
                <a:latin typeface="Arial" pitchFamily="34" charset="0"/>
                <a:cs typeface="Arial" pitchFamily="34" charset="0"/>
              </a:rPr>
              <a:t>tốt hơn </a:t>
            </a:r>
            <a:r>
              <a:rPr lang="vi-VN" sz="2000" smtClean="0">
                <a:latin typeface="Arial" pitchFamily="34" charset="0"/>
                <a:cs typeface="Arial" pitchFamily="34" charset="0"/>
              </a:rPr>
              <a:t>và giám sát các quy tắc của trò chơi.</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Thay đổi "Trò chơi Xếp hạng</a:t>
            </a:r>
            <a:r>
              <a:rPr lang="en-US" sz="2000" smtClean="0">
                <a:latin typeface="Arial" pitchFamily="34" charset="0"/>
                <a:cs typeface="Arial" pitchFamily="34" charset="0"/>
              </a:rPr>
              <a:t>” </a:t>
            </a:r>
            <a:r>
              <a:rPr lang="vi-VN" sz="2000" smtClean="0">
                <a:latin typeface="Arial" pitchFamily="34" charset="0"/>
                <a:cs typeface="Arial" pitchFamily="34" charset="0"/>
              </a:rPr>
              <a:t>để phản ánh thực tế của </a:t>
            </a:r>
            <a:r>
              <a:rPr lang="en-US" sz="2000" smtClean="0">
                <a:latin typeface="Arial" pitchFamily="34" charset="0"/>
                <a:cs typeface="Arial" pitchFamily="34" charset="0"/>
              </a:rPr>
              <a:t>sự </a:t>
            </a:r>
            <a:r>
              <a:rPr lang="vi-VN" sz="2000" smtClean="0">
                <a:latin typeface="Arial" pitchFamily="34" charset="0"/>
                <a:cs typeface="Arial" pitchFamily="34" charset="0"/>
              </a:rPr>
              <a:t>phát triển </a:t>
            </a:r>
            <a:r>
              <a:rPr lang="en-US" sz="2000" smtClean="0">
                <a:latin typeface="Arial" pitchFamily="34" charset="0"/>
                <a:cs typeface="Arial" pitchFamily="34" charset="0"/>
              </a:rPr>
              <a:t>các trường đại học </a:t>
            </a:r>
            <a:r>
              <a:rPr lang="vi-VN" sz="2000" smtClean="0">
                <a:latin typeface="Arial" pitchFamily="34" charset="0"/>
                <a:cs typeface="Arial" pitchFamily="34" charset="0"/>
              </a:rPr>
              <a:t>và đóng góp xã hội.</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a:t>
            </a:r>
            <a:r>
              <a:rPr lang="vi-VN" sz="2000" smtClean="0">
                <a:latin typeface="Arial" pitchFamily="34" charset="0"/>
                <a:cs typeface="Arial" pitchFamily="34" charset="0"/>
              </a:rPr>
              <a:t>Chỉ bằng cách hợp tác, lãnh đạo trường đại học của khu vực có thể tạo ra áp lực đối ứng cho sự thay đổi trên các phần khác của hệ thống.</a:t>
            </a:r>
            <a:endParaRPr lang="en-US" sz="20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E5C7C9B1-5BD0-4D71-8C9A-C919590ED2A7}" type="slidenum">
              <a:rPr lang="en-US" smtClean="0"/>
              <a:pPr/>
              <a:t>36</a:t>
            </a:fld>
            <a:endParaRPr lang="en-US"/>
          </a:p>
        </p:txBody>
      </p:sp>
      <p:sp>
        <p:nvSpPr>
          <p:cNvPr id="11" name="TextBox 10"/>
          <p:cNvSpPr txBox="1"/>
          <p:nvPr/>
        </p:nvSpPr>
        <p:spPr>
          <a:xfrm>
            <a:off x="550712" y="6248400"/>
            <a:ext cx="2878288" cy="369332"/>
          </a:xfrm>
          <a:prstGeom prst="rect">
            <a:avLst/>
          </a:prstGeom>
          <a:noFill/>
        </p:spPr>
        <p:txBody>
          <a:bodyPr wrap="none" rtlCol="0">
            <a:spAutoFit/>
          </a:bodyPr>
          <a:lstStyle/>
          <a:p>
            <a:r>
              <a:rPr lang="en-US" dirty="0" smtClean="0">
                <a:solidFill>
                  <a:schemeClr val="tx2"/>
                </a:solidFill>
              </a:rPr>
              <a:t>* Hargreaves &amp; Fullan, 1998</a:t>
            </a:r>
            <a:endParaRPr lang="en-US" dirty="0">
              <a:solidFill>
                <a:schemeClr val="tx2"/>
              </a:solidFill>
            </a:endParaRPr>
          </a:p>
        </p:txBody>
      </p:sp>
      <p:pic>
        <p:nvPicPr>
          <p:cNvPr id="9" name="Picture 4"/>
          <p:cNvPicPr>
            <a:picLocks noChangeAspect="1" noChangeArrowheads="1"/>
          </p:cNvPicPr>
          <p:nvPr/>
        </p:nvPicPr>
        <p:blipFill>
          <a:blip r:embed="rId3" cstate="print"/>
          <a:srcRect/>
          <a:stretch>
            <a:fillRect/>
          </a:stretch>
        </p:blipFill>
        <p:spPr bwMode="auto">
          <a:xfrm>
            <a:off x="5257800" y="1828800"/>
            <a:ext cx="312420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458200" cy="1143000"/>
          </a:xfrm>
        </p:spPr>
        <p:txBody>
          <a:bodyPr>
            <a:noAutofit/>
          </a:bodyPr>
          <a:lstStyle/>
          <a:p>
            <a:r>
              <a:rPr lang="en-US" sz="2400" smtClean="0"/>
              <a:t>Sự lựa chọn của chúng ta: </a:t>
            </a:r>
            <a:r>
              <a:rPr lang="en-US" sz="2400" smtClean="0"/>
              <a:t>Tự định </a:t>
            </a:r>
            <a:r>
              <a:rPr lang="en-US" sz="2400" smtClean="0"/>
              <a:t>hướng hay đi theo</a:t>
            </a:r>
            <a:endParaRPr lang="en-US" sz="2400" dirty="0" smtClean="0"/>
          </a:p>
        </p:txBody>
      </p:sp>
      <p:pic>
        <p:nvPicPr>
          <p:cNvPr id="13" name="Content Placeholder 12" descr="tiger7.jpg"/>
          <p:cNvPicPr>
            <a:picLocks noGrp="1" noChangeAspect="1"/>
          </p:cNvPicPr>
          <p:nvPr>
            <p:ph sz="half" idx="1"/>
          </p:nvPr>
        </p:nvPicPr>
        <p:blipFill>
          <a:blip r:embed="rId3" cstate="print"/>
          <a:stretch>
            <a:fillRect/>
          </a:stretch>
        </p:blipFill>
        <p:spPr>
          <a:xfrm>
            <a:off x="457200" y="2344551"/>
            <a:ext cx="4038600" cy="3037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9"/>
          <p:cNvSpPr>
            <a:spLocks noGrp="1"/>
          </p:cNvSpPr>
          <p:nvPr>
            <p:ph sz="half" idx="2"/>
          </p:nvPr>
        </p:nvSpPr>
        <p:spPr>
          <a:xfrm>
            <a:off x="4648200" y="1752600"/>
            <a:ext cx="4267200" cy="4419600"/>
          </a:xfrm>
        </p:spPr>
        <p:txBody>
          <a:bodyPr>
            <a:normAutofit fontScale="70000" lnSpcReduction="20000"/>
          </a:bodyPr>
          <a:lstStyle/>
          <a:p>
            <a:r>
              <a:rPr lang="en-US" smtClean="0">
                <a:latin typeface="Arial" pitchFamily="34" charset="0"/>
                <a:cs typeface="Arial" pitchFamily="34" charset="0"/>
              </a:rPr>
              <a:t> </a:t>
            </a:r>
            <a:r>
              <a:rPr lang="vi-VN" smtClean="0">
                <a:latin typeface="Arial" pitchFamily="34" charset="0"/>
                <a:cs typeface="Arial" pitchFamily="34" charset="0"/>
              </a:rPr>
              <a:t>Bất kỳ </a:t>
            </a:r>
            <a:r>
              <a:rPr lang="en-US" smtClean="0">
                <a:latin typeface="Arial" pitchFamily="34" charset="0"/>
                <a:cs typeface="Arial" pitchFamily="34" charset="0"/>
              </a:rPr>
              <a:t>phương pháp từ  “từ trên xuống” (top-down) hay “một loại hình áp dụng cho tất cả” (one-size-fit-all) đối với các trường đại học đều tránh sự</a:t>
            </a:r>
            <a:r>
              <a:rPr lang="vi-VN" smtClean="0">
                <a:latin typeface="Arial" pitchFamily="34" charset="0"/>
                <a:cs typeface="Arial" pitchFamily="34" charset="0"/>
              </a:rPr>
              <a:t> đa dạng là một mô hình </a:t>
            </a:r>
            <a:r>
              <a:rPr lang="en-US" smtClean="0">
                <a:latin typeface="Arial" pitchFamily="34" charset="0"/>
                <a:cs typeface="Arial" pitchFamily="34" charset="0"/>
              </a:rPr>
              <a:t>không hiệu quả </a:t>
            </a:r>
            <a:r>
              <a:rPr lang="vi-VN" smtClean="0">
                <a:latin typeface="Arial" pitchFamily="34" charset="0"/>
                <a:cs typeface="Arial" pitchFamily="34" charset="0"/>
              </a:rPr>
              <a:t>cho nhân loại. Một mô hình mới hoặc “</a:t>
            </a:r>
            <a:r>
              <a:rPr lang="en-US" smtClean="0">
                <a:latin typeface="Arial" pitchFamily="34" charset="0"/>
                <a:cs typeface="Arial" pitchFamily="34" charset="0"/>
              </a:rPr>
              <a:t>b</a:t>
            </a:r>
            <a:r>
              <a:rPr lang="vi-VN" smtClean="0">
                <a:latin typeface="Arial" pitchFamily="34" charset="0"/>
                <a:cs typeface="Arial" pitchFamily="34" charset="0"/>
              </a:rPr>
              <a:t>ảng điểm tham gia của xã hội" </a:t>
            </a:r>
            <a:r>
              <a:rPr lang="en-US" smtClean="0">
                <a:latin typeface="Arial" pitchFamily="34" charset="0"/>
                <a:cs typeface="Arial" pitchFamily="34" charset="0"/>
              </a:rPr>
              <a:t>để xếp hạng </a:t>
            </a:r>
            <a:r>
              <a:rPr lang="vi-VN" smtClean="0">
                <a:latin typeface="Arial" pitchFamily="34" charset="0"/>
                <a:cs typeface="Arial" pitchFamily="34" charset="0"/>
              </a:rPr>
              <a:t>cho các trường đại học trên toàn thế giới thay v</a:t>
            </a:r>
            <a:r>
              <a:rPr lang="en-US" smtClean="0">
                <a:latin typeface="Arial" pitchFamily="34" charset="0"/>
                <a:cs typeface="Arial" pitchFamily="34" charset="0"/>
              </a:rPr>
              <a:t>ì </a:t>
            </a:r>
            <a:r>
              <a:rPr lang="vi-VN" smtClean="0">
                <a:latin typeface="Arial" pitchFamily="34" charset="0"/>
                <a:cs typeface="Arial" pitchFamily="34" charset="0"/>
              </a:rPr>
              <a:t>sẽ phá vỡ các phác đồ đánh giá đồng nhất và </a:t>
            </a:r>
            <a:r>
              <a:rPr lang="en-US" smtClean="0">
                <a:latin typeface="Arial" pitchFamily="34" charset="0"/>
                <a:cs typeface="Arial" pitchFamily="34" charset="0"/>
              </a:rPr>
              <a:t>giúp</a:t>
            </a:r>
            <a:r>
              <a:rPr lang="vi-VN" smtClean="0">
                <a:latin typeface="Arial" pitchFamily="34" charset="0"/>
                <a:cs typeface="Arial" pitchFamily="34" charset="0"/>
              </a:rPr>
              <a:t> bảng xếp hạng </a:t>
            </a:r>
            <a:r>
              <a:rPr lang="en-US" smtClean="0">
                <a:latin typeface="Arial" pitchFamily="34" charset="0"/>
                <a:cs typeface="Arial" pitchFamily="34" charset="0"/>
              </a:rPr>
              <a:t>hiệu quả </a:t>
            </a:r>
            <a:r>
              <a:rPr lang="vi-VN" smtClean="0">
                <a:latin typeface="Arial" pitchFamily="34" charset="0"/>
                <a:cs typeface="Arial" pitchFamily="34" charset="0"/>
              </a:rPr>
              <a:t>hơn</a:t>
            </a:r>
            <a:r>
              <a:rPr lang="en-US" smtClean="0">
                <a:latin typeface="Arial" pitchFamily="34" charset="0"/>
                <a:cs typeface="Arial" pitchFamily="34" charset="0"/>
              </a:rPr>
              <a:t> để các nước nỗ lực </a:t>
            </a:r>
            <a:r>
              <a:rPr lang="vi-VN" smtClean="0">
                <a:latin typeface="Arial" pitchFamily="34" charset="0"/>
                <a:cs typeface="Arial" pitchFamily="34" charset="0"/>
              </a:rPr>
              <a:t>cải thiện chất lượng của toàn bộ hệ thống giáo dục của họ.</a:t>
            </a:r>
            <a:endParaRPr lang="en-US" smtClean="0">
              <a:latin typeface="Arial" pitchFamily="34" charset="0"/>
              <a:cs typeface="Arial" pitchFamily="34" charset="0"/>
            </a:endParaRPr>
          </a:p>
          <a:p>
            <a:pPr>
              <a:buNone/>
            </a:pPr>
            <a:endParaRPr lang="en-US" dirty="0" smtClean="0"/>
          </a:p>
          <a:p>
            <a:r>
              <a:rPr lang="en-US" dirty="0" smtClean="0"/>
              <a:t> S. </a:t>
            </a:r>
            <a:r>
              <a:rPr lang="en-US" dirty="0" err="1" smtClean="0"/>
              <a:t>Irandoust</a:t>
            </a:r>
            <a:r>
              <a:rPr lang="en-US" dirty="0" smtClean="0"/>
              <a:t> &amp; S </a:t>
            </a:r>
            <a:r>
              <a:rPr lang="en-US" dirty="0" err="1" smtClean="0"/>
              <a:t>Calvani</a:t>
            </a:r>
            <a:r>
              <a:rPr lang="en-US" dirty="0" smtClean="0"/>
              <a:t> 2011</a:t>
            </a:r>
          </a:p>
          <a:p>
            <a:endParaRPr lang="en-US" dirty="0" smtClean="0"/>
          </a:p>
          <a:p>
            <a:endParaRPr lang="en-US" dirty="0"/>
          </a:p>
        </p:txBody>
      </p:sp>
      <p:sp>
        <p:nvSpPr>
          <p:cNvPr id="8" name="Slide Number Placeholder 7"/>
          <p:cNvSpPr>
            <a:spLocks noGrp="1"/>
          </p:cNvSpPr>
          <p:nvPr>
            <p:ph type="sldNum" sz="quarter" idx="4"/>
          </p:nvPr>
        </p:nvSpPr>
        <p:spPr/>
        <p:txBody>
          <a:bodyPr/>
          <a:lstStyle/>
          <a:p>
            <a:fld id="{E5C7C9B1-5BD0-4D71-8C9A-C919590ED2A7}" type="slidenum">
              <a:rPr lang="en-US" smtClean="0"/>
              <a:pPr/>
              <a:t>37</a:t>
            </a:fld>
            <a:endParaRPr lang="en-US"/>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6"/>
          <p:cNvSpPr>
            <a:spLocks noGrp="1" noChangeArrowheads="1"/>
          </p:cNvSpPr>
          <p:nvPr>
            <p:ph type="subTitle" idx="1"/>
          </p:nvPr>
        </p:nvSpPr>
        <p:spPr>
          <a:xfrm>
            <a:off x="2133600" y="3124200"/>
            <a:ext cx="6096000" cy="2819400"/>
          </a:xfrm>
          <a:noFill/>
        </p:spPr>
        <p:txBody>
          <a:bodyPr>
            <a:noAutofit/>
          </a:bodyPr>
          <a:lstStyle/>
          <a:p>
            <a:pPr>
              <a:spcBef>
                <a:spcPts val="0"/>
              </a:spcBef>
              <a:defRPr/>
            </a:pPr>
            <a:r>
              <a:rPr lang="en-US" sz="3200" smtClean="0">
                <a:solidFill>
                  <a:schemeClr val="bg1"/>
                </a:solidFill>
              </a:rPr>
              <a:t>GS. TS. Philip Hallinger, Viện Giáo dục Hồng Kông, Hồng Kông</a:t>
            </a:r>
          </a:p>
          <a:p>
            <a:r>
              <a:rPr lang="en-AU" sz="3200" smtClean="0">
                <a:solidFill>
                  <a:schemeClr val="bg1"/>
                </a:solidFill>
              </a:rPr>
              <a:t>hallinger@gmail.com</a:t>
            </a:r>
          </a:p>
          <a:p>
            <a:r>
              <a:rPr lang="en-AU" sz="3200" smtClean="0">
                <a:solidFill>
                  <a:schemeClr val="bg1"/>
                </a:solidFill>
              </a:rPr>
              <a:t>www.philiphallinger.com</a:t>
            </a:r>
            <a:endParaRPr lang="en-US" sz="3200" smtClean="0">
              <a:solidFill>
                <a:schemeClr val="bg1"/>
              </a:solidFill>
            </a:endParaRPr>
          </a:p>
          <a:p>
            <a:endParaRPr lang="en-US" altLang="en-US" sz="4000" smtClean="0">
              <a:solidFill>
                <a:srgbClr val="66FFFF"/>
              </a:solidFill>
            </a:endParaRPr>
          </a:p>
        </p:txBody>
      </p:sp>
      <p:sp>
        <p:nvSpPr>
          <p:cNvPr id="3" name="Rounded Rectangle 2"/>
          <p:cNvSpPr/>
          <p:nvPr/>
        </p:nvSpPr>
        <p:spPr>
          <a:xfrm>
            <a:off x="1874520" y="381000"/>
            <a:ext cx="5181600" cy="1371600"/>
          </a:xfrm>
          <a:prstGeom prst="round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p:cNvSpPr>
            <a:spLocks noGrp="1"/>
          </p:cNvSpPr>
          <p:nvPr>
            <p:ph type="ctrTitle"/>
          </p:nvPr>
        </p:nvSpPr>
        <p:spPr>
          <a:xfrm>
            <a:off x="1752600" y="1219200"/>
            <a:ext cx="7010400" cy="1524000"/>
          </a:xfrm>
        </p:spPr>
        <p:txBody>
          <a:bodyPr>
            <a:normAutofit fontScale="90000"/>
          </a:bodyPr>
          <a:lstStyle/>
          <a:p>
            <a:pPr algn="ctr"/>
            <a:r>
              <a:rPr lang="en-US" sz="4900" smtClean="0">
                <a:latin typeface="Arial" pitchFamily="34" charset="0"/>
                <a:cs typeface="Arial" pitchFamily="34" charset="0"/>
              </a:rPr>
              <a:t>Hội thảo lãnh đạo giáo dục của SEAMEO, 2012</a:t>
            </a:r>
            <a:r>
              <a:rPr lang="en-US" sz="6000" smtClean="0"/>
              <a:t/>
            </a:r>
            <a:br>
              <a:rPr lang="en-US" sz="6000" smtClean="0"/>
            </a:br>
            <a:endParaRPr lang="en-US" sz="6000"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Chủ đề: Cưỡi “hổ”</a:t>
            </a:r>
            <a:endParaRPr lang="en-US" dirty="0" smtClean="0"/>
          </a:p>
        </p:txBody>
      </p:sp>
      <p:sp>
        <p:nvSpPr>
          <p:cNvPr id="5" name="Content Placeholder 4"/>
          <p:cNvSpPr>
            <a:spLocks noGrp="1"/>
          </p:cNvSpPr>
          <p:nvPr>
            <p:ph sz="half" idx="1"/>
          </p:nvPr>
        </p:nvSpPr>
        <p:spPr>
          <a:xfrm>
            <a:off x="228600" y="1524000"/>
            <a:ext cx="4800600" cy="5334000"/>
          </a:xfrm>
        </p:spPr>
        <p:txBody>
          <a:bodyPr>
            <a:noAutofit/>
          </a:bodyPr>
          <a:lstStyle/>
          <a:p>
            <a:r>
              <a:rPr lang="en-US" sz="2000" smtClean="0">
                <a:latin typeface="Arial" pitchFamily="34" charset="0"/>
                <a:cs typeface="Arial" pitchFamily="34" charset="0"/>
              </a:rPr>
              <a:t>Ở Châu Á chúng ta đang cưỡi một “con hổ” thay đổi trong giáo dục đại học.</a:t>
            </a:r>
          </a:p>
          <a:p>
            <a:pPr>
              <a:buFont typeface="Wingdings" pitchFamily="2" charset="2"/>
              <a:buChar char="§"/>
            </a:pPr>
            <a:r>
              <a:rPr lang="en-US" sz="2000" smtClean="0">
                <a:latin typeface="Arial" pitchFamily="34" charset="0"/>
                <a:cs typeface="Arial" pitchFamily="34" charset="0"/>
              </a:rPr>
              <a:t> “Con hổ” này chính </a:t>
            </a:r>
            <a:r>
              <a:rPr lang="en-US" sz="2000" smtClean="0">
                <a:latin typeface="Arial" pitchFamily="34" charset="0"/>
                <a:cs typeface="Arial" pitchFamily="34" charset="0"/>
              </a:rPr>
              <a:t>là </a:t>
            </a:r>
            <a:r>
              <a:rPr lang="en-US" sz="2000" smtClean="0">
                <a:latin typeface="Arial" pitchFamily="34" charset="0"/>
                <a:cs typeface="Arial" pitchFamily="34" charset="0"/>
              </a:rPr>
              <a:t>áp lực của các trường đại học Châu Á đạt được trong cuộc đua xếp hạng của các trường đại học trên thế </a:t>
            </a:r>
            <a:r>
              <a:rPr lang="en-US" sz="2000" smtClean="0">
                <a:latin typeface="Arial" pitchFamily="34" charset="0"/>
                <a:cs typeface="Arial" pitchFamily="34" charset="0"/>
              </a:rPr>
              <a:t>giới.</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“Con hổ” này mang chúng ta đến mục tiêu mà có thể không phản ánh nguyện vọng của xã hội Châu Á, các trường đại học của chúng ta hoặc những người làm việc và học tập trong </a:t>
            </a:r>
            <a:r>
              <a:rPr lang="en-US" sz="2000" smtClean="0">
                <a:latin typeface="Arial" pitchFamily="34" charset="0"/>
                <a:cs typeface="Arial" pitchFamily="34" charset="0"/>
              </a:rPr>
              <a:t>môi </a:t>
            </a:r>
            <a:r>
              <a:rPr lang="en-US" sz="2000" smtClean="0">
                <a:latin typeface="Arial" pitchFamily="34" charset="0"/>
                <a:cs typeface="Arial" pitchFamily="34" charset="0"/>
              </a:rPr>
              <a:t>trường </a:t>
            </a:r>
            <a:r>
              <a:rPr lang="en-US" sz="2000" smtClean="0">
                <a:latin typeface="Arial" pitchFamily="34" charset="0"/>
                <a:cs typeface="Arial" pitchFamily="34" charset="0"/>
              </a:rPr>
              <a:t>đó.</a:t>
            </a:r>
            <a:endParaRPr lang="en-US" sz="2000" smtClean="0">
              <a:latin typeface="Arial" pitchFamily="34" charset="0"/>
              <a:cs typeface="Arial" pitchFamily="34" charset="0"/>
            </a:endParaRPr>
          </a:p>
          <a:p>
            <a:pPr>
              <a:buFont typeface="Wingdings" pitchFamily="2" charset="2"/>
              <a:buChar char="§"/>
            </a:pPr>
            <a:r>
              <a:rPr lang="en-US" sz="2000" smtClean="0">
                <a:latin typeface="Arial" pitchFamily="34" charset="0"/>
                <a:cs typeface="Arial" pitchFamily="34" charset="0"/>
              </a:rPr>
              <a:t> Tuy nhiên, leo xuống “con hổ” này thậm chí còn nguy hiểm hơn là ngồi trên nó. Vì vậy chúng ta nên làm gì?</a:t>
            </a:r>
            <a:endParaRPr lang="en-US" sz="20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E5C7C9B1-5BD0-4D71-8C9A-C919590ED2A7}" type="slidenum">
              <a:rPr lang="en-US" smtClean="0"/>
              <a:pPr/>
              <a:t>4</a:t>
            </a:fld>
            <a:endParaRPr lang="en-US" dirty="0"/>
          </a:p>
        </p:txBody>
      </p:sp>
      <p:pic>
        <p:nvPicPr>
          <p:cNvPr id="1028" name="Picture 4"/>
          <p:cNvPicPr>
            <a:picLocks noChangeAspect="1" noChangeArrowheads="1"/>
          </p:cNvPicPr>
          <p:nvPr/>
        </p:nvPicPr>
        <p:blipFill>
          <a:blip r:embed="rId3" cstate="print">
            <a:lum bright="20000"/>
          </a:blip>
          <a:srcRect/>
          <a:stretch>
            <a:fillRect/>
          </a:stretch>
        </p:blipFill>
        <p:spPr bwMode="auto">
          <a:xfrm>
            <a:off x="5029200" y="1752599"/>
            <a:ext cx="3843337" cy="3729277"/>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Mục tiêu bài </a:t>
            </a:r>
            <a:r>
              <a:rPr lang="en-US" smtClean="0"/>
              <a:t>báo </a:t>
            </a:r>
            <a:r>
              <a:rPr lang="en-US" smtClean="0"/>
              <a:t>cáo:</a:t>
            </a:r>
            <a:endParaRPr lang="en-US" dirty="0" smtClean="0"/>
          </a:p>
        </p:txBody>
      </p:sp>
      <p:sp>
        <p:nvSpPr>
          <p:cNvPr id="3" name="Content Placeholder 2"/>
          <p:cNvSpPr>
            <a:spLocks noGrp="1"/>
          </p:cNvSpPr>
          <p:nvPr>
            <p:ph sz="half" idx="1"/>
          </p:nvPr>
        </p:nvSpPr>
        <p:spPr>
          <a:xfrm>
            <a:off x="381000" y="1600200"/>
            <a:ext cx="4343400" cy="4678363"/>
          </a:xfrm>
        </p:spPr>
        <p:txBody>
          <a:bodyPr>
            <a:noAutofit/>
          </a:bodyPr>
          <a:lstStyle/>
          <a:p>
            <a:pPr>
              <a:buNone/>
            </a:pPr>
            <a:r>
              <a:rPr lang="en-US" sz="2000" smtClean="0"/>
              <a:t>1. </a:t>
            </a:r>
            <a:r>
              <a:rPr lang="en-US" sz="2000" smtClean="0">
                <a:latin typeface="Arial" pitchFamily="34" charset="0"/>
                <a:cs typeface="Arial" pitchFamily="34" charset="0"/>
              </a:rPr>
              <a:t>Xem việc tập trung vào xếp hạng đại học trên thế giới như  động cơ thay đổi trong giáo dục đại </a:t>
            </a:r>
            <a:r>
              <a:rPr lang="en-US" sz="2000" smtClean="0">
                <a:latin typeface="Arial" pitchFamily="34" charset="0"/>
                <a:cs typeface="Arial" pitchFamily="34" charset="0"/>
              </a:rPr>
              <a:t>học.</a:t>
            </a:r>
            <a:endParaRPr lang="en-US" sz="2000" smtClean="0">
              <a:latin typeface="Arial" pitchFamily="34" charset="0"/>
              <a:cs typeface="Arial" pitchFamily="34" charset="0"/>
            </a:endParaRPr>
          </a:p>
          <a:p>
            <a:pPr>
              <a:buNone/>
            </a:pPr>
            <a:r>
              <a:rPr lang="en-US" sz="2000" smtClean="0">
                <a:latin typeface="Arial" pitchFamily="34" charset="0"/>
                <a:cs typeface="Arial" pitchFamily="34" charset="0"/>
              </a:rPr>
              <a:t>2. Thảo luận phản ứng của các trường đại học Châu Á đối với xu hướng </a:t>
            </a:r>
            <a:r>
              <a:rPr lang="en-US" sz="2000" smtClean="0">
                <a:latin typeface="Arial" pitchFamily="34" charset="0"/>
                <a:cs typeface="Arial" pitchFamily="34" charset="0"/>
              </a:rPr>
              <a:t>này. </a:t>
            </a:r>
            <a:endParaRPr lang="en-US" sz="2000" smtClean="0">
              <a:latin typeface="Arial" pitchFamily="34" charset="0"/>
              <a:cs typeface="Arial" pitchFamily="34" charset="0"/>
            </a:endParaRPr>
          </a:p>
          <a:p>
            <a:pPr>
              <a:buNone/>
            </a:pPr>
            <a:r>
              <a:rPr lang="en-US" sz="2000" smtClean="0">
                <a:latin typeface="Arial" pitchFamily="34" charset="0"/>
                <a:cs typeface="Arial" pitchFamily="34" charset="0"/>
              </a:rPr>
              <a:t>3. Đánh giá kết quả của giáo dục đại học trong khu </a:t>
            </a:r>
            <a:r>
              <a:rPr lang="en-US" sz="2000" smtClean="0">
                <a:latin typeface="Arial" pitchFamily="34" charset="0"/>
                <a:cs typeface="Arial" pitchFamily="34" charset="0"/>
              </a:rPr>
              <a:t>vực. </a:t>
            </a:r>
            <a:endParaRPr lang="en-US" sz="2000" smtClean="0">
              <a:latin typeface="Arial" pitchFamily="34" charset="0"/>
              <a:cs typeface="Arial" pitchFamily="34" charset="0"/>
            </a:endParaRPr>
          </a:p>
          <a:p>
            <a:pPr marL="228600" indent="-228600">
              <a:buNone/>
            </a:pPr>
            <a:r>
              <a:rPr lang="en-US" sz="2000" smtClean="0">
                <a:latin typeface="Arial" pitchFamily="34" charset="0"/>
                <a:cs typeface="Arial" pitchFamily="34" charset="0"/>
              </a:rPr>
              <a:t>4. Tìm hiểu những lựa chọn để xây dựng định hướng tương lai của giáo dục đại học ở Châu </a:t>
            </a:r>
            <a:r>
              <a:rPr lang="en-US" sz="2000" smtClean="0">
                <a:latin typeface="Arial" pitchFamily="34" charset="0"/>
                <a:cs typeface="Arial" pitchFamily="34" charset="0"/>
              </a:rPr>
              <a:t>Á.</a:t>
            </a:r>
            <a:endParaRPr lang="en-US" sz="20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E5C7C9B1-5BD0-4D71-8C9A-C919590ED2A7}" type="slidenum">
              <a:rPr lang="en-US" smtClean="0"/>
              <a:pPr/>
              <a:t>5</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5105400" y="1752600"/>
            <a:ext cx="3331982" cy="2495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rmAutofit fontScale="90000"/>
          </a:bodyPr>
          <a:lstStyle/>
          <a:p>
            <a:pPr algn="ctr"/>
            <a:r>
              <a:rPr lang="en-US" sz="4400" smtClean="0"/>
              <a:t/>
            </a:r>
            <a:br>
              <a:rPr lang="en-US" sz="4400" smtClean="0"/>
            </a:br>
            <a:r>
              <a:rPr lang="en-US" sz="3100" smtClean="0"/>
              <a:t>Tác động mang tính hệ thống của xếp hạng thế giới:</a:t>
            </a:r>
            <a:br>
              <a:rPr lang="en-US" sz="3100" smtClean="0"/>
            </a:br>
            <a:r>
              <a:rPr lang="en-US" sz="3100" smtClean="0"/>
              <a:t>Ai thắng, ai thua? </a:t>
            </a:r>
            <a:endParaRPr lang="en-US" sz="3100" dirty="0"/>
          </a:p>
        </p:txBody>
      </p:sp>
      <p:sp>
        <p:nvSpPr>
          <p:cNvPr id="6" name="Slide Number Placeholder 5"/>
          <p:cNvSpPr>
            <a:spLocks noGrp="1"/>
          </p:cNvSpPr>
          <p:nvPr>
            <p:ph type="sldNum" sz="quarter" idx="4"/>
          </p:nvPr>
        </p:nvSpPr>
        <p:spPr/>
        <p:txBody>
          <a:bodyPr/>
          <a:lstStyle/>
          <a:p>
            <a:fld id="{9DB5026D-50BE-4117-BEC9-A583F205791D}" type="slidenum">
              <a:rPr lang="en-US" smtClean="0"/>
              <a:pPr/>
              <a:t>6</a:t>
            </a:fld>
            <a:endParaRPr lang="en-US" dirty="0"/>
          </a:p>
        </p:txBody>
      </p:sp>
      <p:grpSp>
        <p:nvGrpSpPr>
          <p:cNvPr id="16" name="Group 15"/>
          <p:cNvGrpSpPr/>
          <p:nvPr/>
        </p:nvGrpSpPr>
        <p:grpSpPr>
          <a:xfrm>
            <a:off x="1371600" y="1182540"/>
            <a:ext cx="6400800" cy="5455790"/>
            <a:chOff x="1918362" y="1066800"/>
            <a:chExt cx="5383475" cy="5455790"/>
          </a:xfrm>
        </p:grpSpPr>
        <p:grpSp>
          <p:nvGrpSpPr>
            <p:cNvPr id="8" name="Group 7"/>
            <p:cNvGrpSpPr/>
            <p:nvPr/>
          </p:nvGrpSpPr>
          <p:grpSpPr>
            <a:xfrm>
              <a:off x="1918362" y="1066800"/>
              <a:ext cx="5383475" cy="5422146"/>
              <a:chOff x="1918362" y="1066800"/>
              <a:chExt cx="5383475" cy="5422146"/>
            </a:xfrm>
          </p:grpSpPr>
          <p:sp>
            <p:nvSpPr>
              <p:cNvPr id="9" name="Freeform 8"/>
              <p:cNvSpPr/>
              <p:nvPr/>
            </p:nvSpPr>
            <p:spPr>
              <a:xfrm>
                <a:off x="1918362" y="1066800"/>
                <a:ext cx="5383475" cy="5385695"/>
              </a:xfrm>
              <a:custGeom>
                <a:avLst/>
                <a:gdLst>
                  <a:gd name="connsiteX0" fmla="*/ 0 w 5383475"/>
                  <a:gd name="connsiteY0" fmla="*/ 2590800 h 5181600"/>
                  <a:gd name="connsiteX1" fmla="*/ 825104 w 5383475"/>
                  <a:gd name="connsiteY1" fmla="*/ 724164 h 5181600"/>
                  <a:gd name="connsiteX2" fmla="*/ 2691742 w 5383475"/>
                  <a:gd name="connsiteY2" fmla="*/ 3 h 5181600"/>
                  <a:gd name="connsiteX3" fmla="*/ 4558378 w 5383475"/>
                  <a:gd name="connsiteY3" fmla="*/ 724169 h 5181600"/>
                  <a:gd name="connsiteX4" fmla="*/ 5383477 w 5383475"/>
                  <a:gd name="connsiteY4" fmla="*/ 2590808 h 5181600"/>
                  <a:gd name="connsiteX5" fmla="*/ 4558375 w 5383475"/>
                  <a:gd name="connsiteY5" fmla="*/ 4457445 h 5181600"/>
                  <a:gd name="connsiteX6" fmla="*/ 2691737 w 5383475"/>
                  <a:gd name="connsiteY6" fmla="*/ 5181608 h 5181600"/>
                  <a:gd name="connsiteX7" fmla="*/ 825100 w 5383475"/>
                  <a:gd name="connsiteY7" fmla="*/ 4457443 h 5181600"/>
                  <a:gd name="connsiteX8" fmla="*/ 0 w 5383475"/>
                  <a:gd name="connsiteY8" fmla="*/ 2590805 h 5181600"/>
                  <a:gd name="connsiteX9" fmla="*/ 0 w 5383475"/>
                  <a:gd name="connsiteY9" fmla="*/ 2590800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3475" h="5181600">
                    <a:moveTo>
                      <a:pt x="0" y="2590800"/>
                    </a:moveTo>
                    <a:cubicBezTo>
                      <a:pt x="1" y="1886508"/>
                      <a:pt x="297901" y="1212568"/>
                      <a:pt x="825104" y="724164"/>
                    </a:cubicBezTo>
                    <a:cubicBezTo>
                      <a:pt x="1326628" y="259550"/>
                      <a:pt x="1995653" y="2"/>
                      <a:pt x="2691742" y="3"/>
                    </a:cubicBezTo>
                    <a:cubicBezTo>
                      <a:pt x="3387832" y="4"/>
                      <a:pt x="4056856" y="259553"/>
                      <a:pt x="4558378" y="724169"/>
                    </a:cubicBezTo>
                    <a:cubicBezTo>
                      <a:pt x="5085580" y="1212574"/>
                      <a:pt x="5383478" y="1886516"/>
                      <a:pt x="5383477" y="2590808"/>
                    </a:cubicBezTo>
                    <a:cubicBezTo>
                      <a:pt x="5383477" y="3295100"/>
                      <a:pt x="5085578" y="3969041"/>
                      <a:pt x="4558375" y="4457445"/>
                    </a:cubicBezTo>
                    <a:cubicBezTo>
                      <a:pt x="4056852" y="4922060"/>
                      <a:pt x="3387827" y="5181608"/>
                      <a:pt x="2691737" y="5181608"/>
                    </a:cubicBezTo>
                    <a:cubicBezTo>
                      <a:pt x="1995647" y="5181608"/>
                      <a:pt x="1326623" y="4922059"/>
                      <a:pt x="825100" y="4457443"/>
                    </a:cubicBezTo>
                    <a:cubicBezTo>
                      <a:pt x="297898" y="3969038"/>
                      <a:pt x="-1" y="3295097"/>
                      <a:pt x="0" y="2590805"/>
                    </a:cubicBezTo>
                    <a:lnTo>
                      <a:pt x="0" y="2590800"/>
                    </a:lnTo>
                    <a:close/>
                  </a:path>
                </a:pathLst>
              </a:custGeom>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38800" tIns="415543" rIns="1838800" bIns="4560825" numCol="1" spcCol="1270" anchor="ctr" anchorCtr="0">
                <a:noAutofit/>
              </a:bodyPr>
              <a:lstStyle/>
              <a:p>
                <a:r>
                  <a:rPr lang="en-US" sz="2400" smtClean="0"/>
                  <a:t>    Sinh viên và xã hội</a:t>
                </a:r>
                <a:endParaRPr lang="en-US" sz="2400" dirty="0" smtClean="0"/>
              </a:p>
            </p:txBody>
          </p:sp>
          <p:sp>
            <p:nvSpPr>
              <p:cNvPr id="10" name="Freeform 9"/>
              <p:cNvSpPr/>
              <p:nvPr/>
            </p:nvSpPr>
            <p:spPr>
              <a:xfrm>
                <a:off x="2052950" y="1981187"/>
                <a:ext cx="5114298" cy="4285530"/>
              </a:xfrm>
              <a:custGeom>
                <a:avLst/>
                <a:gdLst>
                  <a:gd name="connsiteX0" fmla="*/ 0 w 5114298"/>
                  <a:gd name="connsiteY0" fmla="*/ 2142765 h 4285530"/>
                  <a:gd name="connsiteX1" fmla="*/ 914770 w 5114298"/>
                  <a:gd name="connsiteY1" fmla="*/ 500384 h 4285530"/>
                  <a:gd name="connsiteX2" fmla="*/ 2557153 w 5114298"/>
                  <a:gd name="connsiteY2" fmla="*/ 3 h 4285530"/>
                  <a:gd name="connsiteX3" fmla="*/ 4199535 w 5114298"/>
                  <a:gd name="connsiteY3" fmla="*/ 500388 h 4285530"/>
                  <a:gd name="connsiteX4" fmla="*/ 5114299 w 5114298"/>
                  <a:gd name="connsiteY4" fmla="*/ 2142772 h 4285530"/>
                  <a:gd name="connsiteX5" fmla="*/ 4199531 w 5114298"/>
                  <a:gd name="connsiteY5" fmla="*/ 3785154 h 4285530"/>
                  <a:gd name="connsiteX6" fmla="*/ 2557148 w 5114298"/>
                  <a:gd name="connsiteY6" fmla="*/ 4285537 h 4285530"/>
                  <a:gd name="connsiteX7" fmla="*/ 914766 w 5114298"/>
                  <a:gd name="connsiteY7" fmla="*/ 3785153 h 4285530"/>
                  <a:gd name="connsiteX8" fmla="*/ 1 w 5114298"/>
                  <a:gd name="connsiteY8" fmla="*/ 2142769 h 4285530"/>
                  <a:gd name="connsiteX9" fmla="*/ 0 w 5114298"/>
                  <a:gd name="connsiteY9" fmla="*/ 2142765 h 42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4298" h="4285530">
                    <a:moveTo>
                      <a:pt x="0" y="2142765"/>
                    </a:moveTo>
                    <a:cubicBezTo>
                      <a:pt x="1" y="1508873"/>
                      <a:pt x="334945" y="907513"/>
                      <a:pt x="914770" y="500384"/>
                    </a:cubicBezTo>
                    <a:cubicBezTo>
                      <a:pt x="1375117" y="177147"/>
                      <a:pt x="1956553" y="2"/>
                      <a:pt x="2557153" y="3"/>
                    </a:cubicBezTo>
                    <a:cubicBezTo>
                      <a:pt x="3157753" y="3"/>
                      <a:pt x="3739189" y="177150"/>
                      <a:pt x="4199535" y="500388"/>
                    </a:cubicBezTo>
                    <a:cubicBezTo>
                      <a:pt x="4779359" y="907519"/>
                      <a:pt x="5114301" y="1508880"/>
                      <a:pt x="5114299" y="2142772"/>
                    </a:cubicBezTo>
                    <a:cubicBezTo>
                      <a:pt x="5114299" y="2776664"/>
                      <a:pt x="4779356" y="3378024"/>
                      <a:pt x="4199531" y="3785154"/>
                    </a:cubicBezTo>
                    <a:cubicBezTo>
                      <a:pt x="3739184" y="4108391"/>
                      <a:pt x="3157748" y="4285537"/>
                      <a:pt x="2557148" y="4285537"/>
                    </a:cubicBezTo>
                    <a:cubicBezTo>
                      <a:pt x="1956548" y="4285537"/>
                      <a:pt x="1375112" y="4108391"/>
                      <a:pt x="914766" y="3785153"/>
                    </a:cubicBezTo>
                    <a:cubicBezTo>
                      <a:pt x="334942" y="3378022"/>
                      <a:pt x="0" y="2776661"/>
                      <a:pt x="1" y="2142769"/>
                    </a:cubicBezTo>
                    <a:cubicBezTo>
                      <a:pt x="1" y="2142768"/>
                      <a:pt x="0" y="2142766"/>
                      <a:pt x="0" y="2142765"/>
                    </a:cubicBezTo>
                    <a:close/>
                  </a:path>
                </a:pathLst>
              </a:custGeom>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610843" tIns="402882" rIns="1610842" bIns="3702741" numCol="1" spcCol="1270" anchor="ctr" anchorCtr="0">
                <a:noAutofit/>
              </a:bodyPr>
              <a:lstStyle/>
              <a:p>
                <a:pPr lvl="0" algn="ctr" defTabSz="977900">
                  <a:lnSpc>
                    <a:spcPct val="90000"/>
                  </a:lnSpc>
                  <a:spcBef>
                    <a:spcPct val="0"/>
                  </a:spcBef>
                  <a:spcAft>
                    <a:spcPct val="35000"/>
                  </a:spcAft>
                </a:pPr>
                <a:r>
                  <a:rPr lang="en-US" sz="2200" b="1" kern="1200" smtClean="0">
                    <a:effectLst>
                      <a:outerShdw blurRad="38100" dist="38100" dir="2700000" algn="tl">
                        <a:srgbClr val="000000">
                          <a:alpha val="43137"/>
                        </a:srgbClr>
                      </a:outerShdw>
                    </a:effectLst>
                  </a:rPr>
                  <a:t>Giảng viên</a:t>
                </a:r>
                <a:endParaRPr lang="en-US" sz="2200" b="1" kern="1200" dirty="0">
                  <a:effectLst>
                    <a:outerShdw blurRad="38100" dist="38100" dir="2700000" algn="tl">
                      <a:srgbClr val="000000">
                        <a:alpha val="43137"/>
                      </a:srgbClr>
                    </a:outerShdw>
                  </a:effectLst>
                </a:endParaRPr>
              </a:p>
            </p:txBody>
          </p:sp>
          <p:sp>
            <p:nvSpPr>
              <p:cNvPr id="11" name="Freeform 10"/>
              <p:cNvSpPr/>
              <p:nvPr/>
            </p:nvSpPr>
            <p:spPr>
              <a:xfrm>
                <a:off x="2796539" y="2667014"/>
                <a:ext cx="3627120" cy="3627120"/>
              </a:xfrm>
              <a:custGeom>
                <a:avLst/>
                <a:gdLst>
                  <a:gd name="connsiteX0" fmla="*/ 0 w 3627120"/>
                  <a:gd name="connsiteY0" fmla="*/ 1813560 h 3627120"/>
                  <a:gd name="connsiteX1" fmla="*/ 531181 w 3627120"/>
                  <a:gd name="connsiteY1" fmla="*/ 531180 h 3627120"/>
                  <a:gd name="connsiteX2" fmla="*/ 1813563 w 3627120"/>
                  <a:gd name="connsiteY2" fmla="*/ 2 h 3627120"/>
                  <a:gd name="connsiteX3" fmla="*/ 3095943 w 3627120"/>
                  <a:gd name="connsiteY3" fmla="*/ 531183 h 3627120"/>
                  <a:gd name="connsiteX4" fmla="*/ 3627121 w 3627120"/>
                  <a:gd name="connsiteY4" fmla="*/ 1813565 h 3627120"/>
                  <a:gd name="connsiteX5" fmla="*/ 3095941 w 3627120"/>
                  <a:gd name="connsiteY5" fmla="*/ 3095946 h 3627120"/>
                  <a:gd name="connsiteX6" fmla="*/ 1813560 w 3627120"/>
                  <a:gd name="connsiteY6" fmla="*/ 3627125 h 3627120"/>
                  <a:gd name="connsiteX7" fmla="*/ 531179 w 3627120"/>
                  <a:gd name="connsiteY7" fmla="*/ 3095944 h 3627120"/>
                  <a:gd name="connsiteX8" fmla="*/ 1 w 3627120"/>
                  <a:gd name="connsiteY8" fmla="*/ 1813562 h 3627120"/>
                  <a:gd name="connsiteX9" fmla="*/ 0 w 3627120"/>
                  <a:gd name="connsiteY9" fmla="*/ 1813560 h 362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7120" h="3627120">
                    <a:moveTo>
                      <a:pt x="0" y="1813560"/>
                    </a:moveTo>
                    <a:cubicBezTo>
                      <a:pt x="1" y="1332574"/>
                      <a:pt x="191072" y="871288"/>
                      <a:pt x="531181" y="531180"/>
                    </a:cubicBezTo>
                    <a:cubicBezTo>
                      <a:pt x="871290" y="191072"/>
                      <a:pt x="1332577" y="2"/>
                      <a:pt x="1813563" y="2"/>
                    </a:cubicBezTo>
                    <a:cubicBezTo>
                      <a:pt x="2294549" y="3"/>
                      <a:pt x="2755835" y="191074"/>
                      <a:pt x="3095943" y="531183"/>
                    </a:cubicBezTo>
                    <a:cubicBezTo>
                      <a:pt x="3436051" y="871292"/>
                      <a:pt x="3627121" y="1332579"/>
                      <a:pt x="3627121" y="1813565"/>
                    </a:cubicBezTo>
                    <a:cubicBezTo>
                      <a:pt x="3627121" y="2294551"/>
                      <a:pt x="3436050" y="2755837"/>
                      <a:pt x="3095941" y="3095946"/>
                    </a:cubicBezTo>
                    <a:cubicBezTo>
                      <a:pt x="2755832" y="3436055"/>
                      <a:pt x="2294546" y="3627125"/>
                      <a:pt x="1813560" y="3627125"/>
                    </a:cubicBezTo>
                    <a:cubicBezTo>
                      <a:pt x="1332574" y="3627125"/>
                      <a:pt x="871288" y="3436053"/>
                      <a:pt x="531179" y="3095944"/>
                    </a:cubicBezTo>
                    <a:cubicBezTo>
                      <a:pt x="191071" y="2755835"/>
                      <a:pt x="0" y="2294549"/>
                      <a:pt x="1" y="1813562"/>
                    </a:cubicBezTo>
                    <a:cubicBezTo>
                      <a:pt x="1" y="1813561"/>
                      <a:pt x="0" y="1813561"/>
                      <a:pt x="0" y="1813560"/>
                    </a:cubicBez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017283" tIns="392511" rIns="1017283" bIns="3018547" numCol="1" spcCol="1270" anchor="ctr" anchorCtr="0">
                <a:noAutofit/>
              </a:bodyPr>
              <a:lstStyle/>
              <a:p>
                <a:pPr lvl="0" algn="ctr" defTabSz="889000">
                  <a:lnSpc>
                    <a:spcPct val="90000"/>
                  </a:lnSpc>
                  <a:spcBef>
                    <a:spcPct val="0"/>
                  </a:spcBef>
                  <a:spcAft>
                    <a:spcPct val="35000"/>
                  </a:spcAft>
                </a:pPr>
                <a:r>
                  <a:rPr lang="en-US" sz="2000" b="1" kern="1200" smtClean="0">
                    <a:effectLst>
                      <a:outerShdw blurRad="38100" dist="38100" dir="2700000" algn="tl">
                        <a:srgbClr val="000000">
                          <a:alpha val="43137"/>
                        </a:srgbClr>
                      </a:outerShdw>
                    </a:effectLst>
                  </a:rPr>
                  <a:t>Lãnh đạo nhà trường</a:t>
                </a:r>
                <a:endParaRPr lang="en-US" sz="2000" b="1" kern="1200" dirty="0" smtClean="0">
                  <a:effectLst>
                    <a:outerShdw blurRad="38100" dist="38100" dir="2700000" algn="tl">
                      <a:srgbClr val="000000">
                        <a:alpha val="43137"/>
                      </a:srgbClr>
                    </a:outerShdw>
                  </a:effectLst>
                </a:endParaRPr>
              </a:p>
            </p:txBody>
          </p:sp>
          <p:sp>
            <p:nvSpPr>
              <p:cNvPr id="12" name="Freeform 11"/>
              <p:cNvSpPr/>
              <p:nvPr/>
            </p:nvSpPr>
            <p:spPr>
              <a:xfrm>
                <a:off x="3185159" y="3428999"/>
                <a:ext cx="2849880" cy="2849880"/>
              </a:xfrm>
              <a:custGeom>
                <a:avLst/>
                <a:gdLst>
                  <a:gd name="connsiteX0" fmla="*/ 0 w 2849880"/>
                  <a:gd name="connsiteY0" fmla="*/ 1424940 h 2849880"/>
                  <a:gd name="connsiteX1" fmla="*/ 417357 w 2849880"/>
                  <a:gd name="connsiteY1" fmla="*/ 417355 h 2849880"/>
                  <a:gd name="connsiteX2" fmla="*/ 1424943 w 2849880"/>
                  <a:gd name="connsiteY2" fmla="*/ 1 h 2849880"/>
                  <a:gd name="connsiteX3" fmla="*/ 2432528 w 2849880"/>
                  <a:gd name="connsiteY3" fmla="*/ 417358 h 2849880"/>
                  <a:gd name="connsiteX4" fmla="*/ 2849882 w 2849880"/>
                  <a:gd name="connsiteY4" fmla="*/ 1424944 h 2849880"/>
                  <a:gd name="connsiteX5" fmla="*/ 2432526 w 2849880"/>
                  <a:gd name="connsiteY5" fmla="*/ 2432529 h 2849880"/>
                  <a:gd name="connsiteX6" fmla="*/ 1424941 w 2849880"/>
                  <a:gd name="connsiteY6" fmla="*/ 2849884 h 2849880"/>
                  <a:gd name="connsiteX7" fmla="*/ 417356 w 2849880"/>
                  <a:gd name="connsiteY7" fmla="*/ 2432528 h 2849880"/>
                  <a:gd name="connsiteX8" fmla="*/ 2 w 2849880"/>
                  <a:gd name="connsiteY8" fmla="*/ 1424942 h 2849880"/>
                  <a:gd name="connsiteX9" fmla="*/ 0 w 2849880"/>
                  <a:gd name="connsiteY9" fmla="*/ 142494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9880" h="2849880">
                    <a:moveTo>
                      <a:pt x="0" y="1424940"/>
                    </a:moveTo>
                    <a:cubicBezTo>
                      <a:pt x="0" y="1047022"/>
                      <a:pt x="150128" y="684583"/>
                      <a:pt x="417357" y="417355"/>
                    </a:cubicBezTo>
                    <a:cubicBezTo>
                      <a:pt x="684586" y="150127"/>
                      <a:pt x="1047025" y="1"/>
                      <a:pt x="1424943" y="1"/>
                    </a:cubicBezTo>
                    <a:cubicBezTo>
                      <a:pt x="1802861" y="1"/>
                      <a:pt x="2165300" y="150129"/>
                      <a:pt x="2432528" y="417358"/>
                    </a:cubicBezTo>
                    <a:cubicBezTo>
                      <a:pt x="2699756" y="684587"/>
                      <a:pt x="2849882" y="1047026"/>
                      <a:pt x="2849882" y="1424944"/>
                    </a:cubicBezTo>
                    <a:cubicBezTo>
                      <a:pt x="2849882" y="1802862"/>
                      <a:pt x="2699755" y="2165301"/>
                      <a:pt x="2432526" y="2432529"/>
                    </a:cubicBezTo>
                    <a:cubicBezTo>
                      <a:pt x="2165298" y="2699757"/>
                      <a:pt x="1802858" y="2849884"/>
                      <a:pt x="1424941" y="2849884"/>
                    </a:cubicBezTo>
                    <a:cubicBezTo>
                      <a:pt x="1047023" y="2849884"/>
                      <a:pt x="684584" y="2699756"/>
                      <a:pt x="417356" y="2432528"/>
                    </a:cubicBezTo>
                    <a:cubicBezTo>
                      <a:pt x="150128" y="2165300"/>
                      <a:pt x="1" y="1802860"/>
                      <a:pt x="2" y="1424942"/>
                    </a:cubicBezTo>
                    <a:lnTo>
                      <a:pt x="0" y="142494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797713" tIns="398729" rIns="797712" bIns="2222653" numCol="1" spcCol="1270" anchor="ctr" anchorCtr="0">
                <a:noAutofit/>
              </a:bodyPr>
              <a:lstStyle/>
              <a:p>
                <a:pPr lvl="0" algn="ctr" defTabSz="889000">
                  <a:lnSpc>
                    <a:spcPct val="90000"/>
                  </a:lnSpc>
                  <a:spcBef>
                    <a:spcPct val="0"/>
                  </a:spcBef>
                  <a:spcAft>
                    <a:spcPct val="35000"/>
                  </a:spcAft>
                </a:pPr>
                <a:r>
                  <a:rPr lang="en-US" sz="2000" b="1" kern="1200" smtClean="0">
                    <a:effectLst>
                      <a:outerShdw blurRad="38100" dist="38100" dir="2700000" algn="tl">
                        <a:srgbClr val="000000">
                          <a:alpha val="43137"/>
                        </a:srgbClr>
                      </a:outerShdw>
                    </a:effectLst>
                  </a:rPr>
                  <a:t>Lãnh đạo hệ thống</a:t>
                </a:r>
                <a:endParaRPr lang="en-US" sz="2000" b="1" kern="1200" dirty="0">
                  <a:effectLst>
                    <a:outerShdw blurRad="38100" dist="38100" dir="2700000" algn="tl">
                      <a:srgbClr val="000000">
                        <a:alpha val="43137"/>
                      </a:srgbClr>
                    </a:outerShdw>
                  </a:effectLst>
                </a:endParaRPr>
              </a:p>
            </p:txBody>
          </p:sp>
          <p:sp>
            <p:nvSpPr>
              <p:cNvPr id="13" name="Freeform 12"/>
              <p:cNvSpPr/>
              <p:nvPr/>
            </p:nvSpPr>
            <p:spPr>
              <a:xfrm>
                <a:off x="3581407" y="4191000"/>
                <a:ext cx="2072640" cy="2072640"/>
              </a:xfrm>
              <a:custGeom>
                <a:avLst/>
                <a:gdLst>
                  <a:gd name="connsiteX0" fmla="*/ 0 w 2072640"/>
                  <a:gd name="connsiteY0" fmla="*/ 1036320 h 2072640"/>
                  <a:gd name="connsiteX1" fmla="*/ 303532 w 2072640"/>
                  <a:gd name="connsiteY1" fmla="*/ 303531 h 2072640"/>
                  <a:gd name="connsiteX2" fmla="*/ 1036322 w 2072640"/>
                  <a:gd name="connsiteY2" fmla="*/ 1 h 2072640"/>
                  <a:gd name="connsiteX3" fmla="*/ 1769111 w 2072640"/>
                  <a:gd name="connsiteY3" fmla="*/ 303533 h 2072640"/>
                  <a:gd name="connsiteX4" fmla="*/ 2072641 w 2072640"/>
                  <a:gd name="connsiteY4" fmla="*/ 1036323 h 2072640"/>
                  <a:gd name="connsiteX5" fmla="*/ 1769110 w 2072640"/>
                  <a:gd name="connsiteY5" fmla="*/ 1769112 h 2072640"/>
                  <a:gd name="connsiteX6" fmla="*/ 1036321 w 2072640"/>
                  <a:gd name="connsiteY6" fmla="*/ 2072643 h 2072640"/>
                  <a:gd name="connsiteX7" fmla="*/ 303532 w 2072640"/>
                  <a:gd name="connsiteY7" fmla="*/ 1769111 h 2072640"/>
                  <a:gd name="connsiteX8" fmla="*/ 2 w 2072640"/>
                  <a:gd name="connsiteY8" fmla="*/ 1036322 h 2072640"/>
                  <a:gd name="connsiteX9" fmla="*/ 0 w 2072640"/>
                  <a:gd name="connsiteY9" fmla="*/ 1036320 h 20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2640" h="2072640">
                    <a:moveTo>
                      <a:pt x="0" y="1036320"/>
                    </a:moveTo>
                    <a:cubicBezTo>
                      <a:pt x="0" y="761471"/>
                      <a:pt x="109184" y="497879"/>
                      <a:pt x="303532" y="303531"/>
                    </a:cubicBezTo>
                    <a:cubicBezTo>
                      <a:pt x="497880" y="109184"/>
                      <a:pt x="761472" y="0"/>
                      <a:pt x="1036322" y="1"/>
                    </a:cubicBezTo>
                    <a:cubicBezTo>
                      <a:pt x="1311171" y="1"/>
                      <a:pt x="1574763" y="109185"/>
                      <a:pt x="1769111" y="303533"/>
                    </a:cubicBezTo>
                    <a:cubicBezTo>
                      <a:pt x="1963458" y="497881"/>
                      <a:pt x="2072642" y="761473"/>
                      <a:pt x="2072641" y="1036323"/>
                    </a:cubicBezTo>
                    <a:cubicBezTo>
                      <a:pt x="2072641" y="1311172"/>
                      <a:pt x="1963458" y="1574764"/>
                      <a:pt x="1769110" y="1769112"/>
                    </a:cubicBezTo>
                    <a:cubicBezTo>
                      <a:pt x="1574762" y="1963460"/>
                      <a:pt x="1311170" y="2072643"/>
                      <a:pt x="1036321" y="2072643"/>
                    </a:cubicBezTo>
                    <a:cubicBezTo>
                      <a:pt x="761472" y="2072643"/>
                      <a:pt x="497880" y="1963459"/>
                      <a:pt x="303532" y="1769111"/>
                    </a:cubicBezTo>
                    <a:cubicBezTo>
                      <a:pt x="109184" y="1574763"/>
                      <a:pt x="1" y="1311171"/>
                      <a:pt x="2" y="1036322"/>
                    </a:cubicBezTo>
                    <a:lnTo>
                      <a:pt x="0" y="1036320"/>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504952" tIns="401320" rIns="504952" bIns="1437640" numCol="1" spcCol="1270" anchor="ctr" anchorCtr="0">
                <a:noAutofit/>
              </a:bodyPr>
              <a:lstStyle/>
              <a:p>
                <a:pPr lvl="0" algn="ctr" defTabSz="889000">
                  <a:lnSpc>
                    <a:spcPct val="90000"/>
                  </a:lnSpc>
                  <a:spcBef>
                    <a:spcPct val="0"/>
                  </a:spcBef>
                  <a:spcAft>
                    <a:spcPct val="35000"/>
                  </a:spcAft>
                </a:pPr>
                <a:r>
                  <a:rPr lang="en-US" sz="2000" b="1" kern="1200" smtClean="0">
                    <a:effectLst>
                      <a:outerShdw blurRad="38100" dist="38100" dir="2700000" algn="tl">
                        <a:srgbClr val="000000">
                          <a:alpha val="43137"/>
                        </a:srgbClr>
                      </a:outerShdw>
                    </a:effectLst>
                  </a:rPr>
                  <a:t>Bài viết</a:t>
                </a:r>
                <a:endParaRPr lang="en-US" sz="2000" b="1" kern="1200" dirty="0">
                  <a:effectLst>
                    <a:outerShdw blurRad="38100" dist="38100" dir="2700000" algn="tl">
                      <a:srgbClr val="000000">
                        <a:alpha val="43137"/>
                      </a:srgbClr>
                    </a:outerShdw>
                  </a:effectLst>
                </a:endParaRPr>
              </a:p>
            </p:txBody>
          </p:sp>
          <p:sp>
            <p:nvSpPr>
              <p:cNvPr id="14" name="Freeform 13"/>
              <p:cNvSpPr/>
              <p:nvPr/>
            </p:nvSpPr>
            <p:spPr>
              <a:xfrm>
                <a:off x="3554984" y="4915417"/>
                <a:ext cx="2112584" cy="1393422"/>
              </a:xfrm>
              <a:custGeom>
                <a:avLst/>
                <a:gdLst>
                  <a:gd name="connsiteX0" fmla="*/ 0 w 1680522"/>
                  <a:gd name="connsiteY0" fmla="*/ 696711 h 1393422"/>
                  <a:gd name="connsiteX1" fmla="*/ 303935 w 1680522"/>
                  <a:gd name="connsiteY1" fmla="*/ 160384 h 1393422"/>
                  <a:gd name="connsiteX2" fmla="*/ 840263 w 1680522"/>
                  <a:gd name="connsiteY2" fmla="*/ 1 h 1393422"/>
                  <a:gd name="connsiteX3" fmla="*/ 1376590 w 1680522"/>
                  <a:gd name="connsiteY3" fmla="*/ 160385 h 1393422"/>
                  <a:gd name="connsiteX4" fmla="*/ 1680523 w 1680522"/>
                  <a:gd name="connsiteY4" fmla="*/ 696713 h 1393422"/>
                  <a:gd name="connsiteX5" fmla="*/ 1376589 w 1680522"/>
                  <a:gd name="connsiteY5" fmla="*/ 1233040 h 1393422"/>
                  <a:gd name="connsiteX6" fmla="*/ 840261 w 1680522"/>
                  <a:gd name="connsiteY6" fmla="*/ 1393424 h 1393422"/>
                  <a:gd name="connsiteX7" fmla="*/ 303934 w 1680522"/>
                  <a:gd name="connsiteY7" fmla="*/ 1233040 h 1393422"/>
                  <a:gd name="connsiteX8" fmla="*/ 1 w 1680522"/>
                  <a:gd name="connsiteY8" fmla="*/ 696712 h 1393422"/>
                  <a:gd name="connsiteX9" fmla="*/ 0 w 1680522"/>
                  <a:gd name="connsiteY9" fmla="*/ 696711 h 13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0522" h="1393422">
                    <a:moveTo>
                      <a:pt x="0" y="696711"/>
                    </a:moveTo>
                    <a:cubicBezTo>
                      <a:pt x="0" y="489340"/>
                      <a:pt x="111409" y="292746"/>
                      <a:pt x="303935" y="160384"/>
                    </a:cubicBezTo>
                    <a:cubicBezTo>
                      <a:pt x="454704" y="56729"/>
                      <a:pt x="644407" y="1"/>
                      <a:pt x="840263" y="1"/>
                    </a:cubicBezTo>
                    <a:cubicBezTo>
                      <a:pt x="1036118" y="1"/>
                      <a:pt x="1225821" y="56730"/>
                      <a:pt x="1376590" y="160385"/>
                    </a:cubicBezTo>
                    <a:cubicBezTo>
                      <a:pt x="1569115" y="292748"/>
                      <a:pt x="1680523" y="489342"/>
                      <a:pt x="1680523" y="696713"/>
                    </a:cubicBezTo>
                    <a:cubicBezTo>
                      <a:pt x="1680523" y="904084"/>
                      <a:pt x="1569114" y="1100678"/>
                      <a:pt x="1376589" y="1233040"/>
                    </a:cubicBezTo>
                    <a:cubicBezTo>
                      <a:pt x="1225820" y="1336695"/>
                      <a:pt x="1036117" y="1393424"/>
                      <a:pt x="840261" y="1393424"/>
                    </a:cubicBezTo>
                    <a:cubicBezTo>
                      <a:pt x="644406" y="1393424"/>
                      <a:pt x="454703" y="1336695"/>
                      <a:pt x="303934" y="1233040"/>
                    </a:cubicBezTo>
                    <a:cubicBezTo>
                      <a:pt x="111409" y="1100677"/>
                      <a:pt x="1" y="904084"/>
                      <a:pt x="1" y="696712"/>
                    </a:cubicBezTo>
                    <a:lnTo>
                      <a:pt x="0" y="696711"/>
                    </a:lnTo>
                    <a:close/>
                  </a:path>
                </a:pathLst>
              </a:custGeom>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411124" tIns="350557" rIns="411123" bIns="991531" numCol="1" spcCol="1270" anchor="ctr" anchorCtr="0">
                <a:noAutofit/>
              </a:bodyPr>
              <a:lstStyle/>
              <a:p>
                <a:pPr lvl="0" algn="ctr" defTabSz="889000">
                  <a:lnSpc>
                    <a:spcPct val="90000"/>
                  </a:lnSpc>
                  <a:spcBef>
                    <a:spcPct val="0"/>
                  </a:spcBef>
                  <a:spcAft>
                    <a:spcPct val="35000"/>
                  </a:spcAft>
                </a:pPr>
                <a:r>
                  <a:rPr lang="en-US" sz="2000" b="1" kern="1200" smtClean="0">
                    <a:effectLst>
                      <a:outerShdw blurRad="38100" dist="38100" dir="2700000" algn="tl">
                        <a:srgbClr val="000000">
                          <a:alpha val="43137"/>
                        </a:srgbClr>
                      </a:outerShdw>
                    </a:effectLst>
                  </a:rPr>
                  <a:t>Cơ quan xếp hạng bài viết</a:t>
                </a:r>
                <a:endParaRPr lang="en-US" sz="2400" b="1" kern="1200" dirty="0">
                  <a:effectLst>
                    <a:outerShdw blurRad="38100" dist="38100" dir="2700000" algn="tl">
                      <a:srgbClr val="000000">
                        <a:alpha val="43137"/>
                      </a:srgbClr>
                    </a:outerShdw>
                  </a:effectLst>
                </a:endParaRPr>
              </a:p>
            </p:txBody>
          </p:sp>
          <p:sp>
            <p:nvSpPr>
              <p:cNvPr id="15" name="Freeform 14"/>
              <p:cNvSpPr/>
              <p:nvPr/>
            </p:nvSpPr>
            <p:spPr>
              <a:xfrm>
                <a:off x="4038599" y="5638801"/>
                <a:ext cx="1143001" cy="850145"/>
              </a:xfrm>
              <a:custGeom>
                <a:avLst/>
                <a:gdLst>
                  <a:gd name="connsiteX0" fmla="*/ 0 w 1143001"/>
                  <a:gd name="connsiteY0" fmla="*/ 425073 h 850145"/>
                  <a:gd name="connsiteX1" fmla="*/ 230428 w 1143001"/>
                  <a:gd name="connsiteY1" fmla="*/ 84000 h 850145"/>
                  <a:gd name="connsiteX2" fmla="*/ 571502 w 1143001"/>
                  <a:gd name="connsiteY2" fmla="*/ 1 h 850145"/>
                  <a:gd name="connsiteX3" fmla="*/ 912576 w 1143001"/>
                  <a:gd name="connsiteY3" fmla="*/ 84001 h 850145"/>
                  <a:gd name="connsiteX4" fmla="*/ 1143003 w 1143001"/>
                  <a:gd name="connsiteY4" fmla="*/ 425075 h 850145"/>
                  <a:gd name="connsiteX5" fmla="*/ 912575 w 1143001"/>
                  <a:gd name="connsiteY5" fmla="*/ 766149 h 850145"/>
                  <a:gd name="connsiteX6" fmla="*/ 571501 w 1143001"/>
                  <a:gd name="connsiteY6" fmla="*/ 850148 h 850145"/>
                  <a:gd name="connsiteX7" fmla="*/ 230427 w 1143001"/>
                  <a:gd name="connsiteY7" fmla="*/ 766148 h 850145"/>
                  <a:gd name="connsiteX8" fmla="*/ 0 w 1143001"/>
                  <a:gd name="connsiteY8" fmla="*/ 425074 h 850145"/>
                  <a:gd name="connsiteX9" fmla="*/ 0 w 1143001"/>
                  <a:gd name="connsiteY9" fmla="*/ 425073 h 85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1" h="850145">
                    <a:moveTo>
                      <a:pt x="0" y="425073"/>
                    </a:moveTo>
                    <a:cubicBezTo>
                      <a:pt x="0" y="290681"/>
                      <a:pt x="85447" y="164205"/>
                      <a:pt x="230428" y="84000"/>
                    </a:cubicBezTo>
                    <a:cubicBezTo>
                      <a:pt x="329022" y="29457"/>
                      <a:pt x="448626" y="1"/>
                      <a:pt x="571502" y="1"/>
                    </a:cubicBezTo>
                    <a:cubicBezTo>
                      <a:pt x="694378" y="1"/>
                      <a:pt x="813982" y="29457"/>
                      <a:pt x="912576" y="84001"/>
                    </a:cubicBezTo>
                    <a:cubicBezTo>
                      <a:pt x="1057557" y="164207"/>
                      <a:pt x="1143003" y="290683"/>
                      <a:pt x="1143003" y="425075"/>
                    </a:cubicBezTo>
                    <a:cubicBezTo>
                      <a:pt x="1143003" y="559467"/>
                      <a:pt x="1057556" y="685943"/>
                      <a:pt x="912575" y="766149"/>
                    </a:cubicBezTo>
                    <a:cubicBezTo>
                      <a:pt x="813981" y="820693"/>
                      <a:pt x="694377" y="850149"/>
                      <a:pt x="571501" y="850148"/>
                    </a:cubicBezTo>
                    <a:cubicBezTo>
                      <a:pt x="448625" y="850148"/>
                      <a:pt x="329021" y="820692"/>
                      <a:pt x="230427" y="766148"/>
                    </a:cubicBezTo>
                    <a:cubicBezTo>
                      <a:pt x="85446" y="685942"/>
                      <a:pt x="0" y="559466"/>
                      <a:pt x="0" y="425074"/>
                    </a:cubicBezTo>
                    <a:lnTo>
                      <a:pt x="0" y="425073"/>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252732" tIns="297880" rIns="252733" bIns="297881" numCol="1" spcCol="1270" anchor="ctr" anchorCtr="0">
                <a:noAutofit/>
              </a:bodyPr>
              <a:lstStyle/>
              <a:p>
                <a:pPr lvl="0" algn="ctr" defTabSz="533400">
                  <a:lnSpc>
                    <a:spcPct val="90000"/>
                  </a:lnSpc>
                  <a:spcBef>
                    <a:spcPct val="0"/>
                  </a:spcBef>
                  <a:spcAft>
                    <a:spcPct val="35000"/>
                  </a:spcAft>
                </a:pPr>
                <a:endParaRPr lang="en-US" sz="1200" b="1" kern="1200" dirty="0">
                  <a:solidFill>
                    <a:srgbClr val="FF0000"/>
                  </a:solidFill>
                  <a:effectLst>
                    <a:outerShdw blurRad="38100" dist="38100" dir="2700000" algn="tl">
                      <a:srgbClr val="000000">
                        <a:alpha val="43137"/>
                      </a:srgbClr>
                    </a:outerShdw>
                  </a:effectLst>
                </a:endParaRPr>
              </a:p>
            </p:txBody>
          </p:sp>
        </p:grpSp>
        <p:sp>
          <p:nvSpPr>
            <p:cNvPr id="5" name="TextBox 4"/>
            <p:cNvSpPr txBox="1"/>
            <p:nvPr/>
          </p:nvSpPr>
          <p:spPr>
            <a:xfrm>
              <a:off x="4114800" y="5599260"/>
              <a:ext cx="1072100" cy="923330"/>
            </a:xfrm>
            <a:prstGeom prst="rect">
              <a:avLst/>
            </a:prstGeom>
            <a:noFill/>
          </p:spPr>
          <p:txBody>
            <a:bodyPr wrap="square" rtlCol="0">
              <a:spAutoFit/>
            </a:bodyPr>
            <a:lstStyle/>
            <a:p>
              <a:pPr algn="ctr"/>
              <a:r>
                <a:rPr lang="en-US" b="1" smtClean="0">
                  <a:solidFill>
                    <a:srgbClr val="FF0000"/>
                  </a:solidFill>
                  <a:effectLst>
                    <a:outerShdw blurRad="38100" dist="38100" dir="2700000" algn="tl">
                      <a:srgbClr val="000000">
                        <a:alpha val="43137"/>
                      </a:srgbClr>
                    </a:outerShdw>
                  </a:effectLst>
                </a:rPr>
                <a:t>Cơ quan xếp hạng thế giới</a:t>
              </a:r>
              <a:endParaRPr lang="en-US" b="1" dirty="0">
                <a:solidFill>
                  <a:srgbClr val="FF0000"/>
                </a:solidFill>
                <a:effectLst>
                  <a:outerShdw blurRad="38100" dist="38100" dir="2700000" algn="tl">
                    <a:srgbClr val="000000">
                      <a:alpha val="43137"/>
                    </a:srgbClr>
                  </a:outerShdw>
                </a:effectLst>
              </a:endParaRPr>
            </a:p>
          </p:txBody>
        </p:sp>
      </p:gr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143000"/>
          </a:xfrm>
        </p:spPr>
        <p:txBody>
          <a:bodyPr>
            <a:noAutofit/>
          </a:bodyPr>
          <a:lstStyle/>
          <a:p>
            <a:r>
              <a:rPr lang="en-US" smtClean="0"/>
              <a:t>Các tổ chức xếp hạng:</a:t>
            </a:r>
            <a:endParaRPr lang="en-US" dirty="0" smtClean="0"/>
          </a:p>
        </p:txBody>
      </p:sp>
      <p:sp>
        <p:nvSpPr>
          <p:cNvPr id="12" name="Content Placeholder 11"/>
          <p:cNvSpPr>
            <a:spLocks noGrp="1"/>
          </p:cNvSpPr>
          <p:nvPr>
            <p:ph sz="half" idx="1"/>
          </p:nvPr>
        </p:nvSpPr>
        <p:spPr>
          <a:xfrm>
            <a:off x="228600" y="1447800"/>
            <a:ext cx="4495800" cy="4495800"/>
          </a:xfrm>
        </p:spPr>
        <p:txBody>
          <a:bodyPr>
            <a:normAutofit lnSpcReduction="10000"/>
          </a:bodyPr>
          <a:lstStyle/>
          <a:p>
            <a:r>
              <a:rPr lang="en-US" sz="2400" smtClean="0">
                <a:latin typeface="Arial" pitchFamily="34" charset="0"/>
                <a:cs typeface="Arial" pitchFamily="34" charset="0"/>
              </a:rPr>
              <a:t>Việc xếp hạng trường đại học bắt đầu ở Hoa Kỳ vào thập niên 90, lan rộng đến Anh và Trung Quốc, và từ năm 2004 đã trở thành một vấn đề toàn cầu. </a:t>
            </a:r>
          </a:p>
          <a:p>
            <a:r>
              <a:rPr lang="en-US" sz="2400" smtClean="0">
                <a:latin typeface="Arial" pitchFamily="34" charset="0"/>
                <a:cs typeface="Arial" pitchFamily="34" charset="0"/>
              </a:rPr>
              <a:t>Các nhóm khác nhau đã nhìn thấy cơ hội hưởng lợi từ việc xếp hạng đến việc bắt đầu cuộc đua. </a:t>
            </a:r>
          </a:p>
          <a:p>
            <a:r>
              <a:rPr lang="en-US" sz="2400" smtClean="0">
                <a:latin typeface="Arial" pitchFamily="34" charset="0"/>
                <a:cs typeface="Arial" pitchFamily="34" charset="0"/>
              </a:rPr>
              <a:t>Ai đang hưởng lợi từ các cuộc đua xếp hạng?</a:t>
            </a:r>
            <a:endParaRPr lang="en-US" sz="2400" dirty="0" smtClean="0">
              <a:latin typeface="Arial" pitchFamily="34" charset="0"/>
              <a:cs typeface="Arial" pitchFamily="34" charset="0"/>
            </a:endParaRPr>
          </a:p>
        </p:txBody>
      </p:sp>
      <p:sp>
        <p:nvSpPr>
          <p:cNvPr id="14" name="Slide Number Placeholder 13"/>
          <p:cNvSpPr>
            <a:spLocks noGrp="1"/>
          </p:cNvSpPr>
          <p:nvPr>
            <p:ph type="sldNum" sz="quarter" idx="4"/>
          </p:nvPr>
        </p:nvSpPr>
        <p:spPr/>
        <p:txBody>
          <a:bodyPr/>
          <a:lstStyle/>
          <a:p>
            <a:fld id="{E5C7C9B1-5BD0-4D71-8C9A-C919590ED2A7}" type="slidenum">
              <a:rPr lang="en-US" smtClean="0"/>
              <a:pPr/>
              <a:t>7</a:t>
            </a:fld>
            <a:endParaRPr lang="en-US"/>
          </a:p>
        </p:txBody>
      </p:sp>
      <p:pic>
        <p:nvPicPr>
          <p:cNvPr id="3" name="Picture 2"/>
          <p:cNvPicPr>
            <a:picLocks noChangeAspect="1" noChangeArrowheads="1"/>
          </p:cNvPicPr>
          <p:nvPr/>
        </p:nvPicPr>
        <p:blipFill>
          <a:blip r:embed="rId3" cstate="print"/>
          <a:srcRect/>
          <a:stretch>
            <a:fillRect/>
          </a:stretch>
        </p:blipFill>
        <p:spPr bwMode="auto">
          <a:xfrm>
            <a:off x="5105400" y="1600200"/>
            <a:ext cx="3505200" cy="3989251"/>
          </a:xfrm>
          <a:prstGeom prst="rect">
            <a:avLst/>
          </a:prstGeom>
          <a:noFill/>
          <a:ln w="9525">
            <a:noFill/>
            <a:miter lim="800000"/>
            <a:headEnd/>
            <a:tailEnd/>
          </a:ln>
          <a:scene3d>
            <a:camera prst="orthographicFront"/>
            <a:lightRig rig="threePt" dir="t"/>
          </a:scene3d>
          <a:sp3d>
            <a:bevelT w="165100" prst="coolSlant"/>
          </a:sp3d>
        </p:spPr>
      </p:pic>
      <p:sp>
        <p:nvSpPr>
          <p:cNvPr id="6" name="Rectangle 5"/>
          <p:cNvSpPr/>
          <p:nvPr/>
        </p:nvSpPr>
        <p:spPr>
          <a:xfrm>
            <a:off x="533400" y="6019800"/>
            <a:ext cx="7620000" cy="523220"/>
          </a:xfrm>
          <a:prstGeom prst="rect">
            <a:avLst/>
          </a:prstGeom>
        </p:spPr>
        <p:txBody>
          <a:bodyPr wrap="square">
            <a:spAutoFit/>
          </a:bodyPr>
          <a:lstStyle/>
          <a:p>
            <a:pPr marL="457200" indent="-457200"/>
            <a:r>
              <a:rPr lang="en-US" sz="1400" dirty="0" err="1" smtClean="0">
                <a:solidFill>
                  <a:schemeClr val="tx2"/>
                </a:solidFill>
              </a:rPr>
              <a:t>Billaut</a:t>
            </a:r>
            <a:r>
              <a:rPr lang="en-US" sz="1400" dirty="0" smtClean="0">
                <a:solidFill>
                  <a:schemeClr val="tx2"/>
                </a:solidFill>
              </a:rPr>
              <a:t>, J.C., </a:t>
            </a:r>
            <a:r>
              <a:rPr lang="en-US" sz="1400" dirty="0" err="1" smtClean="0">
                <a:solidFill>
                  <a:schemeClr val="tx2"/>
                </a:solidFill>
              </a:rPr>
              <a:t>Bouyssou</a:t>
            </a:r>
            <a:r>
              <a:rPr lang="en-US" sz="1400" dirty="0" smtClean="0">
                <a:solidFill>
                  <a:schemeClr val="tx2"/>
                </a:solidFill>
              </a:rPr>
              <a:t>, D., &amp; </a:t>
            </a:r>
            <a:r>
              <a:rPr lang="en-US" sz="1400" dirty="0" err="1" smtClean="0">
                <a:solidFill>
                  <a:schemeClr val="tx2"/>
                </a:solidFill>
              </a:rPr>
              <a:t>Vicke</a:t>
            </a:r>
            <a:r>
              <a:rPr lang="en-US" sz="1400" dirty="0" smtClean="0">
                <a:solidFill>
                  <a:schemeClr val="tx2"/>
                </a:solidFill>
              </a:rPr>
              <a:t>,, P.  (2010). Should you believe the Shanghai ranking?: An MCDM view. </a:t>
            </a:r>
            <a:r>
              <a:rPr lang="en-US" sz="1400" i="1" dirty="0" err="1" smtClean="0">
                <a:solidFill>
                  <a:schemeClr val="tx2"/>
                </a:solidFill>
              </a:rPr>
              <a:t>Scientometrics</a:t>
            </a:r>
            <a:r>
              <a:rPr lang="en-US" sz="1400" i="1" dirty="0" smtClean="0">
                <a:solidFill>
                  <a:schemeClr val="tx2"/>
                </a:solidFill>
              </a:rPr>
              <a:t>, 84</a:t>
            </a:r>
            <a:r>
              <a:rPr lang="en-US" sz="1400" dirty="0" smtClean="0">
                <a:solidFill>
                  <a:schemeClr val="tx2"/>
                </a:solidFill>
              </a:rPr>
              <a:t>(1), 237-263).</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Autofit/>
          </a:bodyPr>
          <a:lstStyle/>
          <a:p>
            <a:r>
              <a:rPr lang="en-US" sz="2400" smtClean="0"/>
              <a:t>Có phải bảng xếp hạng là chỉ số chất lượng đáng tin cậy?</a:t>
            </a:r>
            <a:endParaRPr lang="en-US" sz="2400" dirty="0" smtClean="0"/>
          </a:p>
        </p:txBody>
      </p:sp>
      <p:sp>
        <p:nvSpPr>
          <p:cNvPr id="12" name="Content Placeholder 11"/>
          <p:cNvSpPr>
            <a:spLocks noGrp="1"/>
          </p:cNvSpPr>
          <p:nvPr>
            <p:ph sz="half" idx="1"/>
          </p:nvPr>
        </p:nvSpPr>
        <p:spPr>
          <a:xfrm>
            <a:off x="228600" y="1600200"/>
            <a:ext cx="4343400" cy="4343400"/>
          </a:xfrm>
        </p:spPr>
        <p:txBody>
          <a:bodyPr>
            <a:normAutofit/>
          </a:bodyPr>
          <a:lstStyle/>
          <a:p>
            <a:r>
              <a:rPr lang="en-US" sz="2400" smtClean="0">
                <a:latin typeface="Arial" pitchFamily="34" charset="0"/>
                <a:cs typeface="Arial" pitchFamily="34" charset="0"/>
              </a:rPr>
              <a:t>Xếp hạng không phải chỉ số chất lượng đáng tin cậy.</a:t>
            </a:r>
          </a:p>
          <a:p>
            <a:r>
              <a:rPr lang="en-US" sz="2400" smtClean="0">
                <a:latin typeface="Arial" pitchFamily="34" charset="0"/>
                <a:cs typeface="Arial" pitchFamily="34" charset="0"/>
              </a:rPr>
              <a:t>Chúng thay đổi khác nhau theo thời gian và giữa các tổ chức xếp </a:t>
            </a:r>
            <a:r>
              <a:rPr lang="en-US" sz="2400" smtClean="0">
                <a:latin typeface="Arial" pitchFamily="34" charset="0"/>
                <a:cs typeface="Arial" pitchFamily="34" charset="0"/>
              </a:rPr>
              <a:t>hạng.</a:t>
            </a:r>
            <a:endParaRPr lang="en-US" sz="2400" smtClean="0">
              <a:latin typeface="Arial" pitchFamily="34" charset="0"/>
              <a:cs typeface="Arial" pitchFamily="34" charset="0"/>
            </a:endParaRPr>
          </a:p>
          <a:p>
            <a:pPr>
              <a:buFont typeface="Wingdings" pitchFamily="2" charset="2"/>
              <a:buChar char="§"/>
            </a:pPr>
            <a:r>
              <a:rPr lang="en-US" sz="2400" smtClean="0">
                <a:latin typeface="Arial" pitchFamily="34" charset="0"/>
                <a:cs typeface="Arial" pitchFamily="34" charset="0"/>
              </a:rPr>
              <a:t>Các dữ liệu xếp hạng không đáng tin cậy (thường là tự báo cáo trên các trang web</a:t>
            </a:r>
            <a:r>
              <a:rPr lang="en-US" sz="2400" smtClean="0">
                <a:latin typeface="Arial" pitchFamily="34" charset="0"/>
                <a:cs typeface="Arial" pitchFamily="34" charset="0"/>
              </a:rPr>
              <a:t>).</a:t>
            </a:r>
            <a:endParaRPr lang="en-US" sz="2400" dirty="0">
              <a:latin typeface="Arial" pitchFamily="34" charset="0"/>
              <a:cs typeface="Arial" pitchFamily="34" charset="0"/>
            </a:endParaRPr>
          </a:p>
        </p:txBody>
      </p:sp>
      <p:sp>
        <p:nvSpPr>
          <p:cNvPr id="14" name="Slide Number Placeholder 13"/>
          <p:cNvSpPr>
            <a:spLocks noGrp="1"/>
          </p:cNvSpPr>
          <p:nvPr>
            <p:ph type="sldNum" sz="quarter" idx="4"/>
          </p:nvPr>
        </p:nvSpPr>
        <p:spPr/>
        <p:txBody>
          <a:bodyPr/>
          <a:lstStyle/>
          <a:p>
            <a:fld id="{E5C7C9B1-5BD0-4D71-8C9A-C919590ED2A7}" type="slidenum">
              <a:rPr lang="en-US" smtClean="0"/>
              <a:pPr/>
              <a:t>8</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4953000" y="1828800"/>
            <a:ext cx="3878492" cy="290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57200" y="5943600"/>
            <a:ext cx="7848600" cy="584775"/>
          </a:xfrm>
          <a:prstGeom prst="rect">
            <a:avLst/>
          </a:prstGeom>
          <a:noFill/>
        </p:spPr>
        <p:txBody>
          <a:bodyPr wrap="square" rtlCol="0">
            <a:spAutoFit/>
          </a:bodyPr>
          <a:lstStyle/>
          <a:p>
            <a:pPr marL="457200" indent="-457200"/>
            <a:r>
              <a:rPr lang="en-US" sz="1600" dirty="0" err="1" smtClean="0">
                <a:solidFill>
                  <a:schemeClr val="tx2"/>
                </a:solidFill>
              </a:rPr>
              <a:t>Florian</a:t>
            </a:r>
            <a:r>
              <a:rPr lang="en-US" sz="1600" dirty="0" smtClean="0">
                <a:solidFill>
                  <a:schemeClr val="tx2"/>
                </a:solidFill>
              </a:rPr>
              <a:t>, R. (2007). </a:t>
            </a:r>
            <a:r>
              <a:rPr lang="en-US" sz="1600" dirty="0" err="1" smtClean="0">
                <a:solidFill>
                  <a:schemeClr val="tx2"/>
                </a:solidFill>
              </a:rPr>
              <a:t>Irreproducability</a:t>
            </a:r>
            <a:r>
              <a:rPr lang="en-US" sz="1600" dirty="0" smtClean="0">
                <a:solidFill>
                  <a:schemeClr val="tx2"/>
                </a:solidFill>
              </a:rPr>
              <a:t> of the results of the Shanghai academic ranking of world universities. </a:t>
            </a:r>
            <a:r>
              <a:rPr lang="en-US" sz="1600" i="1" dirty="0" err="1" smtClean="0">
                <a:solidFill>
                  <a:schemeClr val="tx2"/>
                </a:solidFill>
              </a:rPr>
              <a:t>Scientometrics</a:t>
            </a:r>
            <a:r>
              <a:rPr lang="en-US" sz="1600" i="1" dirty="0" smtClean="0">
                <a:solidFill>
                  <a:schemeClr val="tx2"/>
                </a:solidFill>
              </a:rPr>
              <a:t>, 72</a:t>
            </a:r>
            <a:r>
              <a:rPr lang="en-US" sz="1600" dirty="0" smtClean="0">
                <a:solidFill>
                  <a:schemeClr val="tx2"/>
                </a:solidFill>
              </a:rPr>
              <a:t>(1), 25-32).</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rmAutofit/>
          </a:bodyPr>
          <a:lstStyle/>
          <a:p>
            <a:r>
              <a:rPr lang="en-US" sz="2400" smtClean="0"/>
              <a:t>Giá trị của các bảng xếp hạng có liên quan đến việc sử dụng</a:t>
            </a:r>
            <a:endParaRPr lang="en-US" sz="2400" dirty="0" smtClean="0"/>
          </a:p>
        </p:txBody>
      </p:sp>
      <p:sp>
        <p:nvSpPr>
          <p:cNvPr id="3" name="Content Placeholder 2"/>
          <p:cNvSpPr>
            <a:spLocks noGrp="1"/>
          </p:cNvSpPr>
          <p:nvPr>
            <p:ph sz="half" idx="1"/>
          </p:nvPr>
        </p:nvSpPr>
        <p:spPr>
          <a:xfrm>
            <a:off x="457200" y="1752600"/>
            <a:ext cx="4038600" cy="4191000"/>
          </a:xfrm>
        </p:spPr>
        <p:txBody>
          <a:bodyPr>
            <a:noAutofit/>
          </a:bodyPr>
          <a:lstStyle/>
          <a:p>
            <a:r>
              <a:rPr lang="en-US" sz="2000" smtClean="0">
                <a:latin typeface="Arial" pitchFamily="34" charset="0"/>
                <a:cs typeface="Arial" pitchFamily="34" charset="0"/>
              </a:rPr>
              <a:t>Việc xếp hạng có thể cung cấp cái nhìn sâu sắc về một số vấn đề như năng lực nghiên cứu của một trường đại học hoặc của một quốc gia (e.g., Hien, 2010)</a:t>
            </a:r>
          </a:p>
          <a:p>
            <a:r>
              <a:rPr lang="en-US" sz="2000" smtClean="0">
                <a:latin typeface="Arial" pitchFamily="34" charset="0"/>
                <a:cs typeface="Arial" pitchFamily="34" charset="0"/>
              </a:rPr>
              <a:t>Tuy nhiên giá trị của việc xếp hạng rất đáng nghi ngờ cho các mục đích mà họ đang sử dụng chẳng hạn như việc đánh giá năng lực của nhân viên và sự đánh giá chất lượng tổng </a:t>
            </a:r>
            <a:r>
              <a:rPr lang="en-US" sz="2000" smtClean="0">
                <a:latin typeface="Arial" pitchFamily="34" charset="0"/>
                <a:cs typeface="Arial" pitchFamily="34" charset="0"/>
              </a:rPr>
              <a:t>quát.</a:t>
            </a:r>
            <a:endParaRPr lang="en-US" sz="2000" dirty="0">
              <a:latin typeface="Arial" pitchFamily="34" charset="0"/>
              <a:cs typeface="Arial" pitchFamily="34" charset="0"/>
            </a:endParaRPr>
          </a:p>
        </p:txBody>
      </p:sp>
      <p:pic>
        <p:nvPicPr>
          <p:cNvPr id="7" name="Content Placeholder 6" descr="tiger8.jpg"/>
          <p:cNvPicPr>
            <a:picLocks noGrp="1" noChangeAspect="1"/>
          </p:cNvPicPr>
          <p:nvPr>
            <p:ph sz="half" idx="2"/>
          </p:nvPr>
        </p:nvPicPr>
        <p:blipFill>
          <a:blip r:embed="rId3" cstate="print"/>
          <a:stretch>
            <a:fillRect/>
          </a:stretch>
        </p:blipFill>
        <p:spPr>
          <a:xfrm>
            <a:off x="5181600" y="1524000"/>
            <a:ext cx="3130831" cy="3526963"/>
          </a:xfrm>
        </p:spPr>
      </p:pic>
      <p:sp>
        <p:nvSpPr>
          <p:cNvPr id="6" name="Slide Number Placeholder 5"/>
          <p:cNvSpPr>
            <a:spLocks noGrp="1"/>
          </p:cNvSpPr>
          <p:nvPr>
            <p:ph type="sldNum" sz="quarter" idx="4"/>
          </p:nvPr>
        </p:nvSpPr>
        <p:spPr/>
        <p:txBody>
          <a:bodyPr/>
          <a:lstStyle/>
          <a:p>
            <a:fld id="{9DB5026D-50BE-4117-BEC9-A583F205791D}" type="slidenum">
              <a:rPr lang="en-US" smtClean="0"/>
              <a:pPr/>
              <a:t>9</a:t>
            </a:fld>
            <a:endParaRPr lang="en-US" dirty="0"/>
          </a:p>
        </p:txBody>
      </p:sp>
      <p:sp>
        <p:nvSpPr>
          <p:cNvPr id="9" name="TextBox 8"/>
          <p:cNvSpPr txBox="1"/>
          <p:nvPr/>
        </p:nvSpPr>
        <p:spPr>
          <a:xfrm>
            <a:off x="457200" y="5943600"/>
            <a:ext cx="7848600" cy="584775"/>
          </a:xfrm>
          <a:prstGeom prst="rect">
            <a:avLst/>
          </a:prstGeom>
          <a:noFill/>
        </p:spPr>
        <p:txBody>
          <a:bodyPr wrap="square" rtlCol="0">
            <a:spAutoFit/>
          </a:bodyPr>
          <a:lstStyle/>
          <a:p>
            <a:pPr marL="457200" indent="-457200"/>
            <a:r>
              <a:rPr lang="en-US" sz="1600" dirty="0" err="1" smtClean="0">
                <a:solidFill>
                  <a:schemeClr val="tx2"/>
                </a:solidFill>
              </a:rPr>
              <a:t>Docampo</a:t>
            </a:r>
            <a:r>
              <a:rPr lang="en-US" sz="1600" dirty="0" smtClean="0">
                <a:solidFill>
                  <a:schemeClr val="tx2"/>
                </a:solidFill>
              </a:rPr>
              <a:t>, D. (2011). On using the Shanghai rankings to assess the research performance of university systems. </a:t>
            </a:r>
            <a:r>
              <a:rPr lang="en-US" sz="1600" i="1" dirty="0" smtClean="0">
                <a:solidFill>
                  <a:schemeClr val="tx2"/>
                </a:solidFill>
              </a:rPr>
              <a:t>Scientometrics</a:t>
            </a:r>
            <a:r>
              <a:rPr lang="en-US" sz="1600" dirty="0" smtClean="0">
                <a:solidFill>
                  <a:schemeClr val="tx2"/>
                </a:solidFill>
              </a:rPr>
              <a:t>, </a:t>
            </a:r>
            <a:r>
              <a:rPr lang="en-US" sz="1600" i="1" dirty="0" smtClean="0">
                <a:solidFill>
                  <a:schemeClr val="tx2"/>
                </a:solidFill>
              </a:rPr>
              <a:t>86,</a:t>
            </a:r>
            <a:r>
              <a:rPr lang="en-US" sz="1600" dirty="0" smtClean="0">
                <a:solidFill>
                  <a:schemeClr val="tx2"/>
                </a:solidFill>
              </a:rPr>
              <a:t> 77-92.</a:t>
            </a:r>
          </a:p>
        </p:txBody>
      </p:sp>
    </p:spTree>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05&quot;&gt;&lt;object type=&quot;3&quot; unique_id=&quot;10275&quot;&gt;&lt;property id=&quot;20148&quot; value=&quot;5&quot;/&gt;&lt;property id=&quot;20300&quot; value=&quot;Slide 39 - &amp;quot;SEAMEO Higher Education Leadership Conference 2012&amp;quot;&quot;/&gt;&lt;property id=&quot;20307&quot; value=&quot;290&quot;/&gt;&lt;/object&gt;&lt;object type=&quot;3&quot; unique_id=&quot;64551&quot;&gt;&lt;property id=&quot;20148&quot; value=&quot;5&quot;/&gt;&lt;property id=&quot;20300&quot; value=&quot;Slide 1 - &amp;quot;Riding the Tiger of Higher Education Reform in Asia Pacific: &amp;#x0D;&amp;#x0A;Where are We Heading?&amp;#x0D;&amp;#x0A;&amp;#x0D;&amp;#x0A;SEAMEO Confrerence on Higher E&quot;/&gt;&lt;property id=&quot;20307&quot; value=&quot;304&quot;/&gt;&lt;/object&gt;&lt;object type=&quot;3&quot; unique_id=&quot;64552&quot;&gt;&lt;property id=&quot;20148&quot; value=&quot;5&quot;/&gt;&lt;property id=&quot;20300&quot; value=&quot;Slide 5 - &amp;quot;Theme: Riding the Tiger&amp;quot;&quot;/&gt;&lt;property id=&quot;20307&quot; value=&quot;305&quot;/&gt;&lt;/object&gt;&lt;object type=&quot;3&quot; unique_id=&quot;64553&quot;&gt;&lt;property id=&quot;20148&quot; value=&quot;5&quot;/&gt;&lt;property id=&quot;20300&quot; value=&quot;Slide 6 - &amp;quot; Presentation Objectives&amp;quot;&quot;/&gt;&lt;property id=&quot;20307&quot; value=&quot;306&quot;/&gt;&lt;/object&gt;&lt;object type=&quot;3&quot; unique_id=&quot;64555&quot;&gt;&lt;property id=&quot;20148&quot; value=&quot;5&quot;/&gt;&lt;property id=&quot;20300&quot; value=&quot;Slide 29 - &amp;quot;It Requires a Systemic Solution&amp;quot;&quot;/&gt;&lt;property id=&quot;20307&quot; value=&quot;308&quot;/&gt;&lt;/object&gt;&lt;object type=&quot;3&quot; unique_id=&quot;64557&quot;&gt;&lt;property id=&quot;20148&quot; value=&quot;5&quot;/&gt;&lt;property id=&quot;20300&quot; value=&quot;Slide 31 - &amp;quot;Forces Impeding a Paradigm Shift&amp;quot;&quot;/&gt;&lt;property id=&quot;20307&quot; value=&quot;310&quot;/&gt;&lt;/object&gt;&lt;object type=&quot;3&quot; unique_id=&quot;64558&quot;&gt;&lt;property id=&quot;20148&quot; value=&quot;5&quot;/&gt;&lt;property id=&quot;20300&quot; value=&quot;Slide 8 - &amp;quot;Ranking Organizations&amp;quot;&quot;/&gt;&lt;property id=&quot;20307&quot; value=&quot;311&quot;/&gt;&lt;/object&gt;&lt;object type=&quot;3&quot; unique_id=&quot;64559&quot;&gt;&lt;property id=&quot;20148&quot; value=&quot;5&quot;/&gt;&lt;property id=&quot;20300&quot; value=&quot;Slide 23 - &amp;quot;The Professoriate&amp;quot;&quot;/&gt;&lt;property id=&quot;20307&quot; value=&quot;312&quot;/&gt;&lt;/object&gt;&lt;object type=&quot;3&quot; unique_id=&quot;64560&quot;&gt;&lt;property id=&quot;20148&quot; value=&quot;5&quot;/&gt;&lt;property id=&quot;20300&quot; value=&quot;Slide 36 - &amp;quot;A Leadership Dilemma&amp;quot;&quot;/&gt;&lt;property id=&quot;20307&quot; value=&quot;313&quot;/&gt;&lt;/object&gt;&lt;object type=&quot;3&quot; unique_id=&quot;64561&quot;&gt;&lt;property id=&quot;20148&quot; value=&quot;5&quot;/&gt;&lt;property id=&quot;20300&quot; value=&quot;Slide 12 - &amp;quot;Publishers and Journals&amp;quot;&quot;/&gt;&lt;property id=&quot;20307&quot; value=&quot;314&quot;/&gt;&lt;/object&gt;&lt;object type=&quot;3&quot; unique_id=&quot;64562&quot;&gt;&lt;property id=&quot;20148&quot; value=&quot;5&quot;/&gt;&lt;property id=&quot;20300&quot; value=&quot;Slide 11 - &amp;quot;Journal Rating Agencies&amp;quot;&quot;/&gt;&lt;property id=&quot;20307&quot; value=&quot;315&quot;/&gt;&lt;/object&gt;&lt;object type=&quot;3&quot; unique_id=&quot;64564&quot;&gt;&lt;property id=&quot;20148&quot; value=&quot;5&quot;/&gt;&lt;property id=&quot;20300&quot; value=&quot;Slide 37 - &amp;quot;What’s Worth Fighting for Out There?*&amp;quot;&quot;/&gt;&lt;property id=&quot;20307&quot; value=&quot;317&quot;/&gt;&lt;/object&gt;&lt;object type=&quot;3&quot; unique_id=&quot;65183&quot;&gt;&lt;property id=&quot;20148&quot; value=&quot;5&quot;/&gt;&lt;property id=&quot;20300&quot; value=&quot;Slide 3 - &amp;quot; Welcome!&amp;quot;&quot;/&gt;&lt;property id=&quot;20307&quot; value=&quot;318&quot;/&gt;&lt;/object&gt;&lt;object type=&quot;3&quot; unique_id=&quot;65458&quot;&gt;&lt;property id=&quot;20148&quot; value=&quot;5&quot;/&gt;&lt;property id=&quot;20300&quot; value=&quot;Slide 16 - &amp;quot;How many Uni’s can fit in top 100?&amp;quot;&quot;/&gt;&lt;property id=&quot;20307&quot; value=&quot;319&quot;/&gt;&lt;/object&gt;&lt;object type=&quot;3&quot; unique_id=&quot;65613&quot;&gt;&lt;property id=&quot;20148&quot; value=&quot;5&quot;/&gt;&lt;property id=&quot;20300&quot; value=&quot;Slide 20 - &amp;quot;‘Embracing the Tiger’ in China&amp;#x0D;&amp;#x0A;What Gets Measured, Gets Done&amp;quot;&quot;/&gt;&lt;property id=&quot;20307&quot; value=&quot;321&quot;/&gt;&lt;/object&gt;&lt;object type=&quot;3&quot; unique_id=&quot;65769&quot;&gt;&lt;property id=&quot;20148&quot; value=&quot;5&quot;/&gt;&lt;property id=&quot;20300&quot; value=&quot;Slide 21 - &amp;quot;Unanticipated Consequences of Well-Intentioned ‘Pay for Performance’ Policies&amp;quot;&quot;/&gt;&lt;property id=&quot;20307&quot; value=&quot;322&quot;/&gt;&lt;/object&gt;&lt;object type=&quot;3&quot; unique_id=&quot;66023&quot;&gt;&lt;property id=&quot;20148&quot; value=&quot;5&quot;/&gt;&lt;property id=&quot;20300&quot; value=&quot;Slide 7 - &amp;quot;Systemic Impact of World Rankings: &amp;#x0D;&amp;#x0A;Who wins, who loses?&amp;quot;&quot;/&gt;&lt;property id=&quot;20307&quot; value=&quot;323&quot;/&gt;&lt;/object&gt;&lt;object type=&quot;3&quot; unique_id=&quot;66216&quot;&gt;&lt;property id=&quot;20148&quot; value=&quot;5&quot;/&gt;&lt;property id=&quot;20300&quot; value=&quot;Slide 13 - &amp;quot;System Leaders Seek Top 100 Status&amp;quot;&quot;/&gt;&lt;property id=&quot;20307&quot; value=&quot;324&quot;/&gt;&lt;/object&gt;&lt;object type=&quot;3&quot; unique_id=&quot;66217&quot;&gt;&lt;property id=&quot;20148&quot; value=&quot;5&quot;/&gt;&lt;property id=&quot;20300&quot; value=&quot;Slide 22 - &amp;quot;University Leadership Becomes Distorted&amp;quot;&quot;/&gt;&lt;property id=&quot;20307&quot; value=&quot;325&quot;/&gt;&lt;/object&gt;&lt;object type=&quot;3&quot; unique_id=&quot;66348&quot;&gt;&lt;property id=&quot;20148&quot; value=&quot;5&quot;/&gt;&lt;property id=&quot;20300&quot; value=&quot;Slide 27 - &amp;quot; Impact on Asian Students and Society&amp;quot;&quot;/&gt;&lt;property id=&quot;20307&quot; value=&quot;326&quot;/&gt;&lt;/object&gt;&lt;object type=&quot;3&quot; unique_id=&quot;66867&quot;&gt;&lt;property id=&quot;20148&quot; value=&quot;5&quot;/&gt;&lt;property id=&quot;20300&quot; value=&quot;Slide 24 - &amp;quot;Case Example:&amp;#x0D;&amp;#x0A;Scholarship in Educational Management&amp;quot;&quot;/&gt;&lt;property id=&quot;20307&quot; value=&quot;328&quot;/&gt;&lt;/object&gt;&lt;object type=&quot;3&quot; unique_id=&quot;67037&quot;&gt;&lt;property id=&quot;20148&quot; value=&quot;5&quot;/&gt;&lt;property id=&quot;20300&quot; value=&quot;Slide 17 - &amp;quot;Race is Not on a Level Playing Field&amp;quot;&quot;/&gt;&lt;property id=&quot;20307&quot; value=&quot;329&quot;/&gt;&lt;/object&gt;&lt;object type=&quot;3&quot; unique_id=&quot;67659&quot;&gt;&lt;property id=&quot;20148&quot; value=&quot;5&quot;/&gt;&lt;property id=&quot;20300&quot; value=&quot;Slide 34 - &amp;quot;Leverage Points in the System&amp;quot;&quot;/&gt;&lt;property id=&quot;20307&quot; value=&quot;331&quot;/&gt;&lt;/object&gt;&lt;object type=&quot;3&quot; unique_id=&quot;67660&quot;&gt;&lt;property id=&quot;20148&quot; value=&quot;5&quot;/&gt;&lt;property id=&quot;20300&quot; value=&quot;Slide 35 - &amp;quot;Leverage Points for Change&amp;quot;&quot;/&gt;&lt;property id=&quot;20307&quot; value=&quot;330&quot;/&gt;&lt;/object&gt;&lt;object type=&quot;3&quot; unique_id=&quot;67811&quot;&gt;&lt;property id=&quot;20148&quot; value=&quot;5&quot;/&gt;&lt;property id=&quot;20300&quot; value=&quot;Slide 32 - &amp;quot;This ‘system’ is by accident, not by design&amp;quot;&quot;/&gt;&lt;property id=&quot;20307&quot; value=&quot;332&quot;/&gt;&lt;/object&gt;&lt;object type=&quot;3&quot; unique_id=&quot;69201&quot;&gt;&lt;property id=&quot;20148&quot; value=&quot;5&quot;/&gt;&lt;property id=&quot;20300&quot; value=&quot;Slide 26 - &amp;quot;Consider the Consequences&amp;quot;&quot;/&gt;&lt;property id=&quot;20307&quot; value=&quot;333&quot;/&gt;&lt;/object&gt;&lt;object type=&quot;3&quot; unique_id=&quot;69984&quot;&gt;&lt;property id=&quot;20148&quot; value=&quot;5&quot;/&gt;&lt;property id=&quot;20300&quot; value=&quot;Slide 19 - &amp;quot;Impact of Reward for Publication&amp;quot;&quot;/&gt;&lt;property id=&quot;20307&quot; value=&quot;336&quot;/&gt;&lt;/object&gt;&lt;object type=&quot;3&quot; unique_id=&quot;70264&quot;&gt;&lt;property id=&quot;20148&quot; value=&quot;5&quot;/&gt;&lt;property id=&quot;20300&quot; value=&quot;Slide 25 - &amp;quot;Impact on Teaching and Learning&amp;quot;&quot;/&gt;&lt;property id=&quot;20307&quot; value=&quot;337&quot;/&gt;&lt;/object&gt;&lt;object type=&quot;3&quot; unique_id=&quot;85069&quot;&gt;&lt;property id=&quot;20148&quot; value=&quot;5&quot;/&gt;&lt;property id=&quot;20300&quot; value=&quot;Slide 30 - &amp;quot;Do We Need a Paradigm Shift?&amp;quot;&quot;/&gt;&lt;property id=&quot;20307&quot; value=&quot;338&quot;/&gt;&lt;/object&gt;&lt;object type=&quot;3&quot; unique_id=&quot;87051&quot;&gt;&lt;property id=&quot;20148&quot; value=&quot;5&quot;/&gt;&lt;property id=&quot;20300&quot; value=&quot;Slide 28 - &amp;quot;The ‘Tiger’ is a Systemic Problem&amp;quot;&quot;/&gt;&lt;property id=&quot;20307&quot; value=&quot;339&quot;/&gt;&lt;/object&gt;&lt;object type=&quot;3&quot; unique_id=&quot;88141&quot;&gt;&lt;property id=&quot;20148&quot; value=&quot;5&quot;/&gt;&lt;property id=&quot;20300&quot; value=&quot;Slide 9 - &amp;quot;Are Rankings a Valid Quality Indicator?&amp;quot;&quot;/&gt;&lt;property id=&quot;20307&quot; value=&quot;340&quot;/&gt;&lt;/object&gt;&lt;object type=&quot;3&quot; unique_id=&quot;89627&quot;&gt;&lt;property id=&quot;20148&quot; value=&quot;5&quot;/&gt;&lt;property id=&quot;20300&quot; value=&quot;Slide 38 - &amp;quot;Our Choice: Lead or Follow&amp;quot;&quot;/&gt;&lt;property id=&quot;20307&quot; value=&quot;341&quot;/&gt;&lt;/object&gt;&lt;object type=&quot;3&quot; unique_id=&quot;91125&quot;&gt;&lt;property id=&quot;20148&quot; value=&quot;5&quot;/&gt;&lt;property id=&quot;20300&quot; value=&quot;Slide 33 - &amp;quot;An Illogical Logic&amp;quot;&quot;/&gt;&lt;property id=&quot;20307&quot; value=&quot;342&quot;/&gt;&lt;/object&gt;&lt;object type=&quot;3&quot; unique_id=&quot;91127&quot;&gt;&lt;property id=&quot;20148&quot; value=&quot;5&quot;/&gt;&lt;property id=&quot;20300&quot; value=&quot;Slide 10 - &amp;quot;Validity of the Rankings Relates to Use&amp;quot;&quot;/&gt;&lt;property id=&quot;20307&quot; value=&quot;343&quot;/&gt;&lt;/object&gt;&lt;object type=&quot;3&quot; unique_id=&quot;91309&quot;&gt;&lt;property id=&quot;20148&quot; value=&quot;5&quot;/&gt;&lt;property id=&quot;20300&quot; value=&quot;Slide 14 - &amp;quot;Changing Higher Ed Goals in Malaysia&amp;quot;&quot;/&gt;&lt;property id=&quot;20307&quot; value=&quot;344&quot;/&gt;&lt;/object&gt;&lt;object type=&quot;3&quot; unique_id=&quot;91310&quot;&gt;&lt;property id=&quot;20148&quot; value=&quot;5&quot;/&gt;&lt;property id=&quot;20300&quot; value=&quot;Slide 15 - &amp;quot;Change in Goals and Strategies&amp;quot;&quot;/&gt;&lt;property id=&quot;20307&quot; value=&quot;345&quot;/&gt;&lt;/object&gt;&lt;object type=&quot;3&quot; unique_id=&quot;91957&quot;&gt;&lt;property id=&quot;20148&quot; value=&quot;5&quot;/&gt;&lt;property id=&quot;20300&quot; value=&quot;Slide 4 - &amp;quot;Driving Change in Higher Education&amp;quot;&quot;/&gt;&lt;property id=&quot;20307&quot; value=&quot;346&quot;/&gt;&lt;/object&gt;&lt;object type=&quot;3&quot; unique_id=&quot;92231&quot;&gt;&lt;property id=&quot;20148&quot; value=&quot;5&quot;/&gt;&lt;property id=&quot;20300&quot; value=&quot;Slide 18 - &amp;quot;Global ‘Virus’ Spreading in East Asia&amp;quot;&quot;/&gt;&lt;property id=&quot;20307&quot; value=&quot;347&quot;/&gt;&lt;/object&gt;&lt;object type=&quot;3&quot; unique_id=&quot;92592&quot;&gt;&lt;property id=&quot;20148&quot; value=&quot;5&quot;/&gt;&lt;property id=&quot;20300&quot; value=&quot;Slide 2 - &amp;quot;Riding the Tiger of Higher Education Reform in Asia Pacific: &amp;#x0D;&amp;#x0A;Where are We Heading?&amp;#x0D;&amp;#x0A;&amp;#x0D;&amp;#x0A;SEAMEO Conference on Higher Ed&quot;/&gt;&lt;property id=&quot;20307&quot; value=&quot;348&quot;/&gt;&lt;/object&gt;&lt;/object&gt;&lt;object type=&quot;8&quot; unique_id=&quot;1010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3619</TotalTime>
  <Words>4684</Words>
  <Application>Microsoft Office PowerPoint</Application>
  <PresentationFormat>On-screen Show (4:3)</PresentationFormat>
  <Paragraphs>393</Paragraphs>
  <Slides>38</Slides>
  <Notes>38</Notes>
  <HiddenSlides>9</HiddenSlides>
  <MMClips>4</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Chúng ta đang hướng đến đâu trong quá trình cải cách giáo dục đại học tại khu vực Châu Á Thái Bình Dương?   Hội thảo SEAMEO về giáo dục đại học ở  Thành phố Hồ Chí Minh, Vietnam</vt:lpstr>
      <vt:lpstr> Chào mừng!</vt:lpstr>
      <vt:lpstr>Thay đổi mang tính định hướng trong giáo dục đại học</vt:lpstr>
      <vt:lpstr>Chủ đề: Cưỡi “hổ”</vt:lpstr>
      <vt:lpstr> Mục tiêu bài báo cáo:</vt:lpstr>
      <vt:lpstr> Tác động mang tính hệ thống của xếp hạng thế giới: Ai thắng, ai thua? </vt:lpstr>
      <vt:lpstr>Các tổ chức xếp hạng:</vt:lpstr>
      <vt:lpstr>Có phải bảng xếp hạng là chỉ số chất lượng đáng tin cậy?</vt:lpstr>
      <vt:lpstr>Giá trị của các bảng xếp hạng có liên quan đến việc sử dụng</vt:lpstr>
      <vt:lpstr>Các cơ quan đánh giá bài nghiên cứu</vt:lpstr>
      <vt:lpstr>Xuất bản và bài viết</vt:lpstr>
      <vt:lpstr>Lãnh đạo hệ thống tìm kiếm vị thế top 100</vt:lpstr>
      <vt:lpstr>Thay đổi mục tiêu giáo dục cao hơn ở Malaysia</vt:lpstr>
      <vt:lpstr>Những thay đổi về mục tiêu và chiến thuật </vt:lpstr>
      <vt:lpstr>Có bao nhiêu trường đại học có thể lọt vào Top 100?</vt:lpstr>
      <vt:lpstr>Cuộc chạy đua này không diễn ra trên một cánh đồng bằng phẳng</vt:lpstr>
      <vt:lpstr>Lan rộng ở Nam Á</vt:lpstr>
      <vt:lpstr>Tác động của phần thưởng cho các bài viết</vt:lpstr>
      <vt:lpstr>“Nuôi dưỡng con hổ” ở Trung Quốc. Điều gì  có thể được đo lường và thực hiện?</vt:lpstr>
      <vt:lpstr>Hệ quả không tiên lượng được của chính sách ‘trả tiền cho năng lực' có chủ định </vt:lpstr>
      <vt:lpstr>Vai trò lãnh đạo đại học trở nên bị ảnh hưởng</vt:lpstr>
      <vt:lpstr>Chức danh </vt:lpstr>
      <vt:lpstr>Trường hợp cụ thể: Học bổng quản lý giáo dục</vt:lpstr>
      <vt:lpstr>Những tác động đối với việc dạy và học</vt:lpstr>
      <vt:lpstr>Xem xét hậu quả</vt:lpstr>
      <vt:lpstr> Tác động đối với sinh viên Châu Á và xã hội</vt:lpstr>
      <vt:lpstr>Con hổ là một vấn đề có hệ thống</vt:lpstr>
      <vt:lpstr>Đòi hỏi phải có một giải pháp có tính hệ thống</vt:lpstr>
      <vt:lpstr>Chúng ta có cần thay đổi chiều hướng?</vt:lpstr>
      <vt:lpstr>Các lực lượng cản trở sự thay đổi chiều hướng</vt:lpstr>
      <vt:lpstr>‘Hệ thống' này là do sự tình cờ, chứ không phải do thiết kế </vt:lpstr>
      <vt:lpstr>Một logic bất hợp lý</vt:lpstr>
      <vt:lpstr>Các điểm quan trọng trong hệ thống</vt:lpstr>
      <vt:lpstr>Các điểm quan trọng trong hệ thống</vt:lpstr>
      <vt:lpstr>Một tình thế tiến thoái lưỡng nan lãnh đạo</vt:lpstr>
      <vt:lpstr>Chúng ta cần làm gì?</vt:lpstr>
      <vt:lpstr>Sự lựa chọn của chúng ta: Tự định hướng hay đi theo</vt:lpstr>
      <vt:lpstr>Hội thảo lãnh đạo giáo dục của SEAMEO, 2012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PJH</dc:creator>
  <cp:lastModifiedBy>lnvyen</cp:lastModifiedBy>
  <cp:revision>745</cp:revision>
  <dcterms:created xsi:type="dcterms:W3CDTF">2011-06-14T06:51:21Z</dcterms:created>
  <dcterms:modified xsi:type="dcterms:W3CDTF">2012-06-27T11:40:15Z</dcterms:modified>
</cp:coreProperties>
</file>